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7"/>
  </p:notesMasterIdLst>
  <p:sldIdLst>
    <p:sldId id="256" r:id="rId2"/>
    <p:sldId id="266" r:id="rId3"/>
    <p:sldId id="258" r:id="rId4"/>
    <p:sldId id="334" r:id="rId5"/>
    <p:sldId id="263" r:id="rId6"/>
    <p:sldId id="306" r:id="rId7"/>
    <p:sldId id="324" r:id="rId8"/>
    <p:sldId id="262" r:id="rId9"/>
    <p:sldId id="329" r:id="rId10"/>
    <p:sldId id="261" r:id="rId11"/>
    <p:sldId id="325" r:id="rId12"/>
    <p:sldId id="330" r:id="rId13"/>
    <p:sldId id="321" r:id="rId14"/>
    <p:sldId id="331" r:id="rId15"/>
    <p:sldId id="311" r:id="rId16"/>
    <p:sldId id="327" r:id="rId17"/>
    <p:sldId id="332" r:id="rId18"/>
    <p:sldId id="309" r:id="rId19"/>
    <p:sldId id="310" r:id="rId20"/>
    <p:sldId id="320" r:id="rId21"/>
    <p:sldId id="333" r:id="rId22"/>
    <p:sldId id="307" r:id="rId23"/>
    <p:sldId id="328" r:id="rId24"/>
    <p:sldId id="275" r:id="rId25"/>
    <p:sldId id="269" r:id="rId26"/>
    <p:sldId id="314" r:id="rId27"/>
    <p:sldId id="271" r:id="rId28"/>
    <p:sldId id="317" r:id="rId29"/>
    <p:sldId id="318" r:id="rId30"/>
    <p:sldId id="315" r:id="rId31"/>
    <p:sldId id="316" r:id="rId32"/>
    <p:sldId id="319" r:id="rId33"/>
    <p:sldId id="278" r:id="rId34"/>
    <p:sldId id="335" r:id="rId35"/>
    <p:sldId id="285" r:id="rId36"/>
  </p:sldIdLst>
  <p:sldSz cx="9144000" cy="5143500" type="screen16x9"/>
  <p:notesSz cx="6858000" cy="9144000"/>
  <p:embeddedFontLst>
    <p:embeddedFont>
      <p:font typeface="Arvo" charset="0"/>
      <p:regular r:id="rId38"/>
      <p:bold r:id="rId39"/>
      <p:italic r:id="rId40"/>
      <p:boldItalic r:id="rId41"/>
    </p:embeddedFont>
    <p:embeddedFont>
      <p:font typeface="Quicksand Light" charset="0"/>
      <p:regular r:id="rId42"/>
      <p:bold r:id="rId43"/>
    </p:embeddedFont>
    <p:embeddedFont>
      <p:font typeface="Calibri" pitchFamily="34" charset="0"/>
      <p:regular r:id="rId44"/>
      <p:bold r:id="rId45"/>
      <p:italic r:id="rId46"/>
      <p:boldItalic r:id="rId47"/>
    </p:embeddedFont>
    <p:embeddedFont>
      <p:font typeface="Montserrat SemiBold" charset="0"/>
      <p:regular r:id="rId48"/>
      <p:bold r:id="rId49"/>
      <p:italic r:id="rId50"/>
      <p:boldItalic r:id="rId51"/>
    </p:embeddedFont>
    <p:embeddedFont>
      <p:font typeface="Montserrat Light" charset="0"/>
      <p:regular r:id="rId52"/>
      <p:bold r:id="rId53"/>
      <p:italic r:id="rId54"/>
      <p:boldItalic r:id="rId55"/>
    </p:embeddedFont>
    <p:embeddedFont>
      <p:font typeface="Montserrat ExtraBold" charset="0"/>
      <p:bold r:id="rId56"/>
      <p:boldItalic r:id="rId57"/>
    </p:embeddedFont>
    <p:embeddedFont>
      <p:font typeface="Bodoni" charset="0"/>
      <p:regular r:id="rId58"/>
      <p:bold r:id="rId59"/>
      <p:italic r:id="rId60"/>
      <p:boldItalic r:id="rId61"/>
    </p:embeddedFont>
    <p:embeddedFont>
      <p:font typeface="Cabin Regular" charset="0"/>
      <p:regular r:id="rId62"/>
      <p:bold r:id="rId63"/>
      <p:italic r:id="rId64"/>
      <p:boldItalic r:id="rId65"/>
    </p:embeddedFont>
    <p:embeddedFont>
      <p:font typeface="Montserrat Black" charset="0"/>
      <p:bold r:id="rId66"/>
      <p:boldItalic r:id="rId67"/>
    </p:embeddedFont>
    <p:embeddedFont>
      <p:font typeface="Cabin" charset="0"/>
      <p:regular r:id="rId68"/>
      <p:bold r:id="rId69"/>
      <p:italic r:id="rId70"/>
      <p:boldItalic r:id="rId71"/>
    </p:embeddedFont>
    <p:embeddedFont>
      <p:font typeface="Montserrat" charset="0"/>
      <p:regular r:id="rId72"/>
      <p:bold r:id="rId73"/>
      <p:italic r:id="rId74"/>
      <p:boldItalic r:id="rId75"/>
    </p:embeddedFont>
    <p:embeddedFont>
      <p:font typeface="Microsoft New Tai Lue" pitchFamily="34" charset="0"/>
      <p:regular r:id="rId76"/>
      <p:bold r:id="rId77"/>
    </p:embeddedFont>
    <p:embeddedFont>
      <p:font typeface="Montserrat Medium"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51E1AB8-A6D7-470A-A454-CFA6E632BB1E}">
  <a:tblStyle styleId="{451E1AB8-A6D7-470A-A454-CFA6E632BB1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font" Target="fonts/font31.fntdata"/><Relationship Id="rId76" Type="http://schemas.openxmlformats.org/officeDocument/2006/relationships/font" Target="fonts/font39.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font" Target="fonts/font29.fntdata"/><Relationship Id="rId74" Type="http://schemas.openxmlformats.org/officeDocument/2006/relationships/font" Target="fonts/font37.fntdata"/><Relationship Id="rId79" Type="http://schemas.openxmlformats.org/officeDocument/2006/relationships/font" Target="fonts/font42.fntdata"/><Relationship Id="rId5" Type="http://schemas.openxmlformats.org/officeDocument/2006/relationships/slide" Target="slides/slide4.xml"/><Relationship Id="rId61" Type="http://schemas.openxmlformats.org/officeDocument/2006/relationships/font" Target="fonts/font24.fntdata"/><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font" Target="fonts/font32.fntdata"/><Relationship Id="rId77" Type="http://schemas.openxmlformats.org/officeDocument/2006/relationships/font" Target="fonts/font40.fntdata"/><Relationship Id="rId8" Type="http://schemas.openxmlformats.org/officeDocument/2006/relationships/slide" Target="slides/slide7.xml"/><Relationship Id="rId51" Type="http://schemas.openxmlformats.org/officeDocument/2006/relationships/font" Target="fonts/font14.fntdata"/><Relationship Id="rId72" Type="http://schemas.openxmlformats.org/officeDocument/2006/relationships/font" Target="fonts/font35.fntdata"/><Relationship Id="rId80" Type="http://schemas.openxmlformats.org/officeDocument/2006/relationships/font" Target="fonts/font43.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font" Target="fonts/font30.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openxmlformats.org/officeDocument/2006/relationships/font" Target="fonts/font33.fntdata"/><Relationship Id="rId75" Type="http://schemas.openxmlformats.org/officeDocument/2006/relationships/font" Target="fonts/font3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73" Type="http://schemas.openxmlformats.org/officeDocument/2006/relationships/font" Target="fonts/font36.fntdata"/><Relationship Id="rId78" Type="http://schemas.openxmlformats.org/officeDocument/2006/relationships/font" Target="fonts/font41.fntdata"/><Relationship Id="rId81" Type="http://schemas.openxmlformats.org/officeDocument/2006/relationships/font" Target="fonts/font4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752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22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22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22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57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06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69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69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46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3ea541527f_0_18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3ea541527f_0_18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de7457949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de7457949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de7457949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de74579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de7457949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de7457949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361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de7457949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de7457949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de7457949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de7457949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27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de7457949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de7457949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907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de7457949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de7457949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38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de7457949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de7457949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4187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3ea541527f_0_18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3ea541527f_0_18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686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3de7457949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3de7457949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3de7457949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3de7457949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45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de745794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de745794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43fb36d69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0" name="Google Shape;1060;g43fb36d695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4706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de745794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de745794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slide 1">
  <p:cSld name="TITLE_3">
    <p:spTree>
      <p:nvGrpSpPr>
        <p:cNvPr id="1" name="Shape 20"/>
        <p:cNvGrpSpPr/>
        <p:nvPr/>
      </p:nvGrpSpPr>
      <p:grpSpPr>
        <a:xfrm>
          <a:off x="0" y="0"/>
          <a:ext cx="0" cy="0"/>
          <a:chOff x="0" y="0"/>
          <a:chExt cx="0" cy="0"/>
        </a:xfrm>
      </p:grpSpPr>
      <p:sp>
        <p:nvSpPr>
          <p:cNvPr id="21" name="Google Shape;21;p3"/>
          <p:cNvSpPr/>
          <p:nvPr/>
        </p:nvSpPr>
        <p:spPr>
          <a:xfrm rot="-5400000">
            <a:off x="1995421" y="-2009807"/>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flipH="1">
            <a:off x="5564575" y="3086170"/>
            <a:ext cx="3588978" cy="2062155"/>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841888" y="647372"/>
            <a:ext cx="21143" cy="44586"/>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ctrTitle"/>
          </p:nvPr>
        </p:nvSpPr>
        <p:spPr>
          <a:xfrm>
            <a:off x="2155950" y="1856250"/>
            <a:ext cx="5086200" cy="143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a:p>
        </p:txBody>
      </p:sp>
      <p:sp>
        <p:nvSpPr>
          <p:cNvPr id="25" name="Google Shape;25;p3"/>
          <p:cNvSpPr/>
          <p:nvPr/>
        </p:nvSpPr>
        <p:spPr>
          <a:xfrm rot="10800000">
            <a:off x="5908431" y="4011835"/>
            <a:ext cx="3245119" cy="1136490"/>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 name="Google Shape;26;p3"/>
          <p:cNvSpPr/>
          <p:nvPr/>
        </p:nvSpPr>
        <p:spPr>
          <a:xfrm rot="10800000">
            <a:off x="5908431" y="4271108"/>
            <a:ext cx="3245119" cy="877217"/>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9604" y="0"/>
            <a:ext cx="4459954" cy="2596268"/>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9540" y="0"/>
            <a:ext cx="2826812" cy="2597677"/>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 name="Google Shape;29;p3"/>
          <p:cNvSpPr/>
          <p:nvPr/>
        </p:nvSpPr>
        <p:spPr>
          <a:xfrm>
            <a:off x="-9540" y="0"/>
            <a:ext cx="2196612" cy="2561214"/>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 name="Google Shape;30;p3"/>
          <p:cNvSpPr txBox="1">
            <a:spLocks noGrp="1"/>
          </p:cNvSpPr>
          <p:nvPr>
            <p:ph type="ctrTitle" idx="2"/>
          </p:nvPr>
        </p:nvSpPr>
        <p:spPr>
          <a:xfrm>
            <a:off x="2219600" y="3425738"/>
            <a:ext cx="47682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b="0"/>
            </a:lvl1pPr>
            <a:lvl2pPr lvl="1" algn="r" rtl="0">
              <a:spcBef>
                <a:spcPts val="0"/>
              </a:spcBef>
              <a:spcAft>
                <a:spcPts val="0"/>
              </a:spcAft>
              <a:buClr>
                <a:srgbClr val="314256"/>
              </a:buClr>
              <a:buSzPts val="1200"/>
              <a:buNone/>
              <a:defRPr sz="1200">
                <a:solidFill>
                  <a:srgbClr val="314256"/>
                </a:solidFill>
              </a:defRPr>
            </a:lvl2pPr>
            <a:lvl3pPr lvl="2" algn="r" rtl="0">
              <a:spcBef>
                <a:spcPts val="0"/>
              </a:spcBef>
              <a:spcAft>
                <a:spcPts val="0"/>
              </a:spcAft>
              <a:buClr>
                <a:srgbClr val="314256"/>
              </a:buClr>
              <a:buSzPts val="1200"/>
              <a:buNone/>
              <a:defRPr sz="1200">
                <a:solidFill>
                  <a:srgbClr val="314256"/>
                </a:solidFill>
              </a:defRPr>
            </a:lvl3pPr>
            <a:lvl4pPr lvl="3" algn="r" rtl="0">
              <a:spcBef>
                <a:spcPts val="0"/>
              </a:spcBef>
              <a:spcAft>
                <a:spcPts val="0"/>
              </a:spcAft>
              <a:buClr>
                <a:srgbClr val="314256"/>
              </a:buClr>
              <a:buSzPts val="1200"/>
              <a:buNone/>
              <a:defRPr sz="1200">
                <a:solidFill>
                  <a:srgbClr val="314256"/>
                </a:solidFill>
              </a:defRPr>
            </a:lvl4pPr>
            <a:lvl5pPr lvl="4" algn="r" rtl="0">
              <a:spcBef>
                <a:spcPts val="0"/>
              </a:spcBef>
              <a:spcAft>
                <a:spcPts val="0"/>
              </a:spcAft>
              <a:buClr>
                <a:srgbClr val="314256"/>
              </a:buClr>
              <a:buSzPts val="1200"/>
              <a:buNone/>
              <a:defRPr sz="1200">
                <a:solidFill>
                  <a:srgbClr val="314256"/>
                </a:solidFill>
              </a:defRPr>
            </a:lvl5pPr>
            <a:lvl6pPr lvl="5" algn="r" rtl="0">
              <a:spcBef>
                <a:spcPts val="0"/>
              </a:spcBef>
              <a:spcAft>
                <a:spcPts val="0"/>
              </a:spcAft>
              <a:buClr>
                <a:srgbClr val="314256"/>
              </a:buClr>
              <a:buSzPts val="1200"/>
              <a:buNone/>
              <a:defRPr sz="1200">
                <a:solidFill>
                  <a:srgbClr val="314256"/>
                </a:solidFill>
              </a:defRPr>
            </a:lvl6pPr>
            <a:lvl7pPr lvl="6" algn="r" rtl="0">
              <a:spcBef>
                <a:spcPts val="0"/>
              </a:spcBef>
              <a:spcAft>
                <a:spcPts val="0"/>
              </a:spcAft>
              <a:buClr>
                <a:srgbClr val="314256"/>
              </a:buClr>
              <a:buSzPts val="1200"/>
              <a:buNone/>
              <a:defRPr sz="1200">
                <a:solidFill>
                  <a:srgbClr val="314256"/>
                </a:solidFill>
              </a:defRPr>
            </a:lvl7pPr>
            <a:lvl8pPr lvl="7" algn="r" rtl="0">
              <a:spcBef>
                <a:spcPts val="0"/>
              </a:spcBef>
              <a:spcAft>
                <a:spcPts val="0"/>
              </a:spcAft>
              <a:buClr>
                <a:srgbClr val="314256"/>
              </a:buClr>
              <a:buSzPts val="1200"/>
              <a:buNone/>
              <a:defRPr sz="1200">
                <a:solidFill>
                  <a:srgbClr val="314256"/>
                </a:solidFill>
              </a:defRPr>
            </a:lvl8pPr>
            <a:lvl9pPr lvl="8" algn="r" rtl="0">
              <a:spcBef>
                <a:spcPts val="0"/>
              </a:spcBef>
              <a:spcAft>
                <a:spcPts val="0"/>
              </a:spcAft>
              <a:buClr>
                <a:srgbClr val="314256"/>
              </a:buClr>
              <a:buSzPts val="1200"/>
              <a:buNone/>
              <a:defRPr sz="1200">
                <a:solidFill>
                  <a:srgbClr val="314256"/>
                </a:solidFill>
              </a:defRPr>
            </a:lvl9pPr>
          </a:lstStyle>
          <a:p>
            <a:endParaRPr/>
          </a:p>
        </p:txBody>
      </p:sp>
      <p:pic>
        <p:nvPicPr>
          <p:cNvPr id="12" name="Picture 11">
            <a:extLst>
              <a:ext uri="{FF2B5EF4-FFF2-40B4-BE49-F238E27FC236}">
                <a16:creationId xmlns="" xmlns:a16="http://schemas.microsoft.com/office/drawing/2014/main" id="{2B8F61A4-385F-414C-BA87-6785FA2F1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4683755"/>
            <a:ext cx="1394560" cy="4597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2 columns slide">
  <p:cSld name="TITLE_AND_TWO_COLUMNS_3">
    <p:spTree>
      <p:nvGrpSpPr>
        <p:cNvPr id="1" name="Shape 185"/>
        <p:cNvGrpSpPr/>
        <p:nvPr/>
      </p:nvGrpSpPr>
      <p:grpSpPr>
        <a:xfrm>
          <a:off x="0" y="0"/>
          <a:ext cx="0" cy="0"/>
          <a:chOff x="0" y="0"/>
          <a:chExt cx="0" cy="0"/>
        </a:xfrm>
      </p:grpSpPr>
      <p:sp>
        <p:nvSpPr>
          <p:cNvPr id="186" name="Google Shape;186;p18"/>
          <p:cNvSpPr/>
          <p:nvPr/>
        </p:nvSpPr>
        <p:spPr>
          <a:xfrm>
            <a:off x="5240740" y="2550682"/>
            <a:ext cx="3595653" cy="2223600"/>
          </a:xfrm>
          <a:prstGeom prst="rect">
            <a:avLst/>
          </a:prstGeom>
          <a:noFill/>
          <a:ln w="9525" cap="flat" cmpd="sng">
            <a:solidFill>
              <a:srgbClr val="E9AA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307607" y="2526300"/>
            <a:ext cx="3595652" cy="2223600"/>
          </a:xfrm>
          <a:prstGeom prst="rect">
            <a:avLst/>
          </a:prstGeom>
          <a:no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txBox="1">
            <a:spLocks noGrp="1"/>
          </p:cNvSpPr>
          <p:nvPr>
            <p:ph type="subTitle" idx="1"/>
          </p:nvPr>
        </p:nvSpPr>
        <p:spPr>
          <a:xfrm>
            <a:off x="307607" y="961613"/>
            <a:ext cx="2871000" cy="326700"/>
          </a:xfrm>
          <a:prstGeom prst="rect">
            <a:avLst/>
          </a:prstGeom>
        </p:spPr>
        <p:txBody>
          <a:bodyPr spcFirstLastPara="1" wrap="square" lIns="91425" tIns="91425" rIns="91425" bIns="91425" anchor="b" anchorCtr="0">
            <a:noAutofit/>
          </a:bodyPr>
          <a:lstStyle>
            <a:lvl1pPr lv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dirty="0"/>
          </a:p>
        </p:txBody>
      </p:sp>
      <p:sp>
        <p:nvSpPr>
          <p:cNvPr id="190" name="Google Shape;190;p18"/>
          <p:cNvSpPr txBox="1">
            <a:spLocks noGrp="1"/>
          </p:cNvSpPr>
          <p:nvPr>
            <p:ph type="subTitle" idx="2"/>
          </p:nvPr>
        </p:nvSpPr>
        <p:spPr>
          <a:xfrm>
            <a:off x="5446693" y="957040"/>
            <a:ext cx="2871000" cy="326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E8A81A"/>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E8A81A"/>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E8A81A"/>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E8A81A"/>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E8A81A"/>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E8A81A"/>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E8A81A"/>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E8A81A"/>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E8A81A"/>
                </a:solidFill>
                <a:latin typeface="Montserrat SemiBold"/>
                <a:ea typeface="Montserrat SemiBold"/>
                <a:cs typeface="Montserrat SemiBold"/>
                <a:sym typeface="Montserrat SemiBold"/>
              </a:defRPr>
            </a:lvl9pPr>
          </a:lstStyle>
          <a:p>
            <a:endParaRPr/>
          </a:p>
        </p:txBody>
      </p:sp>
      <p:sp>
        <p:nvSpPr>
          <p:cNvPr id="191" name="Google Shape;191;p18"/>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192" name="Google Shape;192;p18"/>
          <p:cNvSpPr/>
          <p:nvPr/>
        </p:nvSpPr>
        <p:spPr>
          <a:xfrm rot="10800000">
            <a:off x="7057692" y="4412713"/>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3" name="Google Shape;193;p18"/>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txBox="1">
            <a:spLocks noGrp="1"/>
          </p:cNvSpPr>
          <p:nvPr>
            <p:ph type="title"/>
          </p:nvPr>
        </p:nvSpPr>
        <p:spPr>
          <a:xfrm>
            <a:off x="3099723" y="238623"/>
            <a:ext cx="4570449" cy="48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
        <p:nvSpPr>
          <p:cNvPr id="195" name="Google Shape;195;p18"/>
          <p:cNvSpPr/>
          <p:nvPr/>
        </p:nvSpPr>
        <p:spPr>
          <a:xfrm flipH="1">
            <a:off x="4" y="4"/>
            <a:ext cx="2546446" cy="154807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0" y="4"/>
            <a:ext cx="2302683" cy="85322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97;p18"/>
          <p:cNvSpPr/>
          <p:nvPr/>
        </p:nvSpPr>
        <p:spPr>
          <a:xfrm>
            <a:off x="0" y="4"/>
            <a:ext cx="2302683" cy="658571"/>
          </a:xfrm>
          <a:custGeom>
            <a:avLst/>
            <a:gdLst/>
            <a:ahLst/>
            <a:cxnLst/>
            <a:rect l="l" t="t" r="r" b="b"/>
            <a:pathLst>
              <a:path w="99597" h="28488" extrusionOk="0">
                <a:moveTo>
                  <a:pt x="0" y="1"/>
                </a:moveTo>
                <a:lnTo>
                  <a:pt x="0" y="28488"/>
                </a:lnTo>
                <a:lnTo>
                  <a:pt x="99596"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8"/>
          <p:cNvSpPr txBox="1">
            <a:spLocks noGrp="1"/>
          </p:cNvSpPr>
          <p:nvPr>
            <p:ph type="subTitle" idx="3"/>
          </p:nvPr>
        </p:nvSpPr>
        <p:spPr>
          <a:xfrm>
            <a:off x="307607" y="1441300"/>
            <a:ext cx="29202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dirty="0"/>
          </a:p>
        </p:txBody>
      </p:sp>
      <p:sp>
        <p:nvSpPr>
          <p:cNvPr id="199" name="Google Shape;199;p18"/>
          <p:cNvSpPr txBox="1">
            <a:spLocks noGrp="1"/>
          </p:cNvSpPr>
          <p:nvPr>
            <p:ph type="subTitle" idx="4"/>
          </p:nvPr>
        </p:nvSpPr>
        <p:spPr>
          <a:xfrm>
            <a:off x="5446693" y="1463011"/>
            <a:ext cx="29202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dirty="0"/>
          </a:p>
        </p:txBody>
      </p:sp>
      <p:sp>
        <p:nvSpPr>
          <p:cNvPr id="200" name="Google Shape;200;p18"/>
          <p:cNvSpPr/>
          <p:nvPr/>
        </p:nvSpPr>
        <p:spPr>
          <a:xfrm rot="10800000">
            <a:off x="2835145" y="368526"/>
            <a:ext cx="94142"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ontserrat"/>
              <a:ea typeface="Montserrat"/>
              <a:cs typeface="Montserrat"/>
              <a:sym typeface="Montserrat"/>
            </a:endParaRPr>
          </a:p>
        </p:txBody>
      </p:sp>
      <p:pic>
        <p:nvPicPr>
          <p:cNvPr id="17" name="Picture 16">
            <a:extLst>
              <a:ext uri="{FF2B5EF4-FFF2-40B4-BE49-F238E27FC236}">
                <a16:creationId xmlns="" xmlns:a16="http://schemas.microsoft.com/office/drawing/2014/main" id="{784EA4B1-EDF6-4832-A050-48EDE41DB9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913939" y="11260"/>
            <a:ext cx="1229849" cy="454727"/>
          </a:xfrm>
          <a:prstGeom prst="rect">
            <a:avLst/>
          </a:prstGeom>
          <a:ln>
            <a:noFill/>
          </a:ln>
          <a:effectLst>
            <a:outerShdw blurRad="292100" dist="139700" dir="2700000" algn="tl" rotWithShape="0">
              <a:srgbClr val="333333">
                <a:alpha val="65000"/>
              </a:srgbClr>
            </a:outerShdw>
          </a:effectLst>
        </p:spPr>
      </p:pic>
    </p:spTree>
  </p:cSld>
  <p:clrMapOvr>
    <a:masterClrMapping/>
  </p:clrMapOvr>
  <p:extLst>
    <p:ext uri="{DCECCB84-F9BA-43D5-87BE-67443E8EF086}">
      <p15:sldGuideLst xmlns="" xmlns:p15="http://schemas.microsoft.com/office/powerpoint/2012/main">
        <p15:guide id="1" pos="2880">
          <p15:clr>
            <a:srgbClr val="F9AD4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201"/>
        <p:cNvGrpSpPr/>
        <p:nvPr/>
      </p:nvGrpSpPr>
      <p:grpSpPr>
        <a:xfrm>
          <a:off x="0" y="0"/>
          <a:ext cx="0" cy="0"/>
          <a:chOff x="0" y="0"/>
          <a:chExt cx="0" cy="0"/>
        </a:xfrm>
      </p:grpSpPr>
      <p:sp>
        <p:nvSpPr>
          <p:cNvPr id="202" name="Google Shape;202;p19"/>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03" name="Google Shape;203;p19"/>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9"/>
          <p:cNvSpPr/>
          <p:nvPr/>
        </p:nvSpPr>
        <p:spPr>
          <a:xfrm rot="10800000">
            <a:off x="7057692" y="4412713"/>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5" name="Google Shape;205;p19"/>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flipH="1">
            <a:off x="4" y="4"/>
            <a:ext cx="2546446" cy="154807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0" y="4"/>
            <a:ext cx="2302683" cy="85322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8" name="Google Shape;208;p19"/>
          <p:cNvSpPr/>
          <p:nvPr/>
        </p:nvSpPr>
        <p:spPr>
          <a:xfrm>
            <a:off x="0" y="4"/>
            <a:ext cx="2302683" cy="658571"/>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txBox="1">
            <a:spLocks noGrp="1"/>
          </p:cNvSpPr>
          <p:nvPr>
            <p:ph type="subTitle" idx="1"/>
          </p:nvPr>
        </p:nvSpPr>
        <p:spPr>
          <a:xfrm>
            <a:off x="888100" y="2521725"/>
            <a:ext cx="2086200" cy="311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a:p>
        </p:txBody>
      </p:sp>
      <p:sp>
        <p:nvSpPr>
          <p:cNvPr id="211" name="Google Shape;211;p19"/>
          <p:cNvSpPr txBox="1">
            <a:spLocks noGrp="1"/>
          </p:cNvSpPr>
          <p:nvPr>
            <p:ph type="title"/>
          </p:nvPr>
        </p:nvSpPr>
        <p:spPr>
          <a:xfrm>
            <a:off x="1229850" y="1159488"/>
            <a:ext cx="6684300" cy="48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
        <p:nvSpPr>
          <p:cNvPr id="212" name="Google Shape;212;p19"/>
          <p:cNvSpPr/>
          <p:nvPr/>
        </p:nvSpPr>
        <p:spPr>
          <a:xfrm rot="10800000">
            <a:off x="1112308" y="1243020"/>
            <a:ext cx="94142"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ontserrat"/>
              <a:ea typeface="Montserrat"/>
              <a:cs typeface="Montserrat"/>
              <a:sym typeface="Montserrat"/>
            </a:endParaRPr>
          </a:p>
        </p:txBody>
      </p:sp>
      <p:sp>
        <p:nvSpPr>
          <p:cNvPr id="213" name="Google Shape;213;p19"/>
          <p:cNvSpPr txBox="1">
            <a:spLocks noGrp="1"/>
          </p:cNvSpPr>
          <p:nvPr>
            <p:ph type="subTitle" idx="3"/>
          </p:nvPr>
        </p:nvSpPr>
        <p:spPr>
          <a:xfrm>
            <a:off x="888100" y="2802700"/>
            <a:ext cx="20145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a:p>
        </p:txBody>
      </p:sp>
      <p:sp>
        <p:nvSpPr>
          <p:cNvPr id="216" name="Google Shape;216;p19"/>
          <p:cNvSpPr txBox="1">
            <a:spLocks noGrp="1"/>
          </p:cNvSpPr>
          <p:nvPr>
            <p:ph type="subTitle" idx="4"/>
          </p:nvPr>
        </p:nvSpPr>
        <p:spPr>
          <a:xfrm>
            <a:off x="3520900" y="2521725"/>
            <a:ext cx="2086200" cy="311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a:p>
        </p:txBody>
      </p:sp>
      <p:sp>
        <p:nvSpPr>
          <p:cNvPr id="217" name="Google Shape;217;p19"/>
          <p:cNvSpPr txBox="1">
            <a:spLocks noGrp="1"/>
          </p:cNvSpPr>
          <p:nvPr>
            <p:ph type="subTitle" idx="5"/>
          </p:nvPr>
        </p:nvSpPr>
        <p:spPr>
          <a:xfrm>
            <a:off x="3520900" y="2802700"/>
            <a:ext cx="20145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a:p>
        </p:txBody>
      </p:sp>
      <p:sp>
        <p:nvSpPr>
          <p:cNvPr id="218" name="Google Shape;218;p19"/>
          <p:cNvSpPr txBox="1">
            <a:spLocks noGrp="1"/>
          </p:cNvSpPr>
          <p:nvPr>
            <p:ph type="subTitle" idx="6"/>
          </p:nvPr>
        </p:nvSpPr>
        <p:spPr>
          <a:xfrm>
            <a:off x="6153700" y="2521725"/>
            <a:ext cx="2086200" cy="311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a:p>
        </p:txBody>
      </p:sp>
      <p:sp>
        <p:nvSpPr>
          <p:cNvPr id="219" name="Google Shape;219;p19"/>
          <p:cNvSpPr txBox="1">
            <a:spLocks noGrp="1"/>
          </p:cNvSpPr>
          <p:nvPr>
            <p:ph type="subTitle" idx="7"/>
          </p:nvPr>
        </p:nvSpPr>
        <p:spPr>
          <a:xfrm>
            <a:off x="6153700" y="2802700"/>
            <a:ext cx="20145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a:p>
        </p:txBody>
      </p:sp>
      <p:pic>
        <p:nvPicPr>
          <p:cNvPr id="20" name="Picture 19">
            <a:extLst>
              <a:ext uri="{FF2B5EF4-FFF2-40B4-BE49-F238E27FC236}">
                <a16:creationId xmlns="" xmlns:a16="http://schemas.microsoft.com/office/drawing/2014/main" id="{2D1ECCB5-05F6-4E51-9581-4D04501BA5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3733"/>
            <a:ext cx="1394560" cy="45974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amp; some text slide 1">
  <p:cSld name="BIG_NUMBER_1">
    <p:bg>
      <p:bgPr>
        <a:solidFill>
          <a:srgbClr val="3E516C"/>
        </a:solidFill>
        <a:effectLst/>
      </p:bgPr>
    </p:bg>
    <p:spTree>
      <p:nvGrpSpPr>
        <p:cNvPr id="1" name="Shape 235"/>
        <p:cNvGrpSpPr/>
        <p:nvPr/>
      </p:nvGrpSpPr>
      <p:grpSpPr>
        <a:xfrm>
          <a:off x="0" y="0"/>
          <a:ext cx="0" cy="0"/>
          <a:chOff x="0" y="0"/>
          <a:chExt cx="0" cy="0"/>
        </a:xfrm>
      </p:grpSpPr>
      <p:sp>
        <p:nvSpPr>
          <p:cNvPr id="236" name="Google Shape;236;p21"/>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37" name="Google Shape;237;p21"/>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 name="Google Shape;239;p21"/>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1"/>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241" name="Google Shape;241;p21"/>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3" name="Google Shape;243;p21"/>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4" name="Google Shape;244;p21"/>
          <p:cNvSpPr txBox="1">
            <a:spLocks noGrp="1"/>
          </p:cNvSpPr>
          <p:nvPr>
            <p:ph type="subTitle" idx="1"/>
          </p:nvPr>
        </p:nvSpPr>
        <p:spPr>
          <a:xfrm>
            <a:off x="144650" y="783575"/>
            <a:ext cx="8854800" cy="21009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4800">
                <a:solidFill>
                  <a:srgbClr val="FFFFFF"/>
                </a:solidFill>
                <a:latin typeface="Montserrat Black"/>
                <a:ea typeface="Montserrat Black"/>
                <a:cs typeface="Montserrat Black"/>
                <a:sym typeface="Montserrat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dirty="0"/>
          </a:p>
        </p:txBody>
      </p:sp>
      <p:sp>
        <p:nvSpPr>
          <p:cNvPr id="245" name="Google Shape;245;p21"/>
          <p:cNvSpPr txBox="1">
            <a:spLocks noGrp="1"/>
          </p:cNvSpPr>
          <p:nvPr>
            <p:ph type="subTitle" idx="3"/>
          </p:nvPr>
        </p:nvSpPr>
        <p:spPr>
          <a:xfrm>
            <a:off x="684775" y="3017400"/>
            <a:ext cx="7702800" cy="9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rgbClr val="FFFFFF"/>
                </a:solidFill>
              </a:defRPr>
            </a:lvl1pPr>
            <a:lvl2pPr lvl="1" algn="ctr" rtl="0">
              <a:lnSpc>
                <a:spcPct val="100000"/>
              </a:lnSpc>
              <a:spcBef>
                <a:spcPts val="0"/>
              </a:spcBef>
              <a:spcAft>
                <a:spcPts val="0"/>
              </a:spcAft>
              <a:buNone/>
              <a:defRPr sz="1200">
                <a:solidFill>
                  <a:srgbClr val="FFFFFF"/>
                </a:solidFill>
              </a:defRPr>
            </a:lvl2pPr>
            <a:lvl3pPr lvl="2" algn="ctr" rtl="0">
              <a:lnSpc>
                <a:spcPct val="100000"/>
              </a:lnSpc>
              <a:spcBef>
                <a:spcPts val="0"/>
              </a:spcBef>
              <a:spcAft>
                <a:spcPts val="0"/>
              </a:spcAft>
              <a:buNone/>
              <a:defRPr sz="1200">
                <a:solidFill>
                  <a:srgbClr val="FFFFFF"/>
                </a:solidFill>
              </a:defRPr>
            </a:lvl3pPr>
            <a:lvl4pPr lvl="3" algn="ctr" rtl="0">
              <a:lnSpc>
                <a:spcPct val="100000"/>
              </a:lnSpc>
              <a:spcBef>
                <a:spcPts val="0"/>
              </a:spcBef>
              <a:spcAft>
                <a:spcPts val="0"/>
              </a:spcAft>
              <a:buNone/>
              <a:defRPr sz="1200">
                <a:solidFill>
                  <a:srgbClr val="FFFFFF"/>
                </a:solidFill>
              </a:defRPr>
            </a:lvl4pPr>
            <a:lvl5pPr lvl="4" algn="ctr" rtl="0">
              <a:lnSpc>
                <a:spcPct val="100000"/>
              </a:lnSpc>
              <a:spcBef>
                <a:spcPts val="0"/>
              </a:spcBef>
              <a:spcAft>
                <a:spcPts val="0"/>
              </a:spcAft>
              <a:buNone/>
              <a:defRPr sz="1200">
                <a:solidFill>
                  <a:srgbClr val="FFFFFF"/>
                </a:solidFill>
              </a:defRPr>
            </a:lvl5pPr>
            <a:lvl6pPr lvl="5" algn="ctr" rtl="0">
              <a:lnSpc>
                <a:spcPct val="100000"/>
              </a:lnSpc>
              <a:spcBef>
                <a:spcPts val="0"/>
              </a:spcBef>
              <a:spcAft>
                <a:spcPts val="0"/>
              </a:spcAft>
              <a:buNone/>
              <a:defRPr sz="1200">
                <a:solidFill>
                  <a:srgbClr val="FFFFFF"/>
                </a:solidFill>
              </a:defRPr>
            </a:lvl6pPr>
            <a:lvl7pPr lvl="6" algn="ctr" rtl="0">
              <a:lnSpc>
                <a:spcPct val="100000"/>
              </a:lnSpc>
              <a:spcBef>
                <a:spcPts val="0"/>
              </a:spcBef>
              <a:spcAft>
                <a:spcPts val="0"/>
              </a:spcAft>
              <a:buNone/>
              <a:defRPr sz="1200">
                <a:solidFill>
                  <a:srgbClr val="FFFFFF"/>
                </a:solidFill>
              </a:defRPr>
            </a:lvl7pPr>
            <a:lvl8pPr lvl="7" algn="ctr" rtl="0">
              <a:lnSpc>
                <a:spcPct val="100000"/>
              </a:lnSpc>
              <a:spcBef>
                <a:spcPts val="0"/>
              </a:spcBef>
              <a:spcAft>
                <a:spcPts val="0"/>
              </a:spcAft>
              <a:buNone/>
              <a:defRPr sz="1200">
                <a:solidFill>
                  <a:srgbClr val="FFFFFF"/>
                </a:solidFill>
              </a:defRPr>
            </a:lvl8pPr>
            <a:lvl9pPr lvl="8" algn="ctr" rtl="0">
              <a:lnSpc>
                <a:spcPct val="100000"/>
              </a:lnSpc>
              <a:spcBef>
                <a:spcPts val="0"/>
              </a:spcBef>
              <a:spcAft>
                <a:spcPts val="0"/>
              </a:spcAft>
              <a:buNone/>
              <a:defRPr sz="1200">
                <a:solidFill>
                  <a:srgbClr val="FFFFFF"/>
                </a:solidFill>
              </a:defRPr>
            </a:lvl9pPr>
          </a:lstStyle>
          <a:p>
            <a:endParaRPr/>
          </a:p>
        </p:txBody>
      </p:sp>
      <p:cxnSp>
        <p:nvCxnSpPr>
          <p:cNvPr id="246" name="Google Shape;246;p21"/>
          <p:cNvCxnSpPr/>
          <p:nvPr/>
        </p:nvCxnSpPr>
        <p:spPr>
          <a:xfrm>
            <a:off x="3814350" y="2884463"/>
            <a:ext cx="1515300" cy="0"/>
          </a:xfrm>
          <a:prstGeom prst="straightConnector1">
            <a:avLst/>
          </a:prstGeom>
          <a:noFill/>
          <a:ln w="19050" cap="flat" cmpd="sng">
            <a:solidFill>
              <a:srgbClr val="FCCC3B"/>
            </a:solidFill>
            <a:prstDash val="solid"/>
            <a:round/>
            <a:headEnd type="none" w="med" len="med"/>
            <a:tailEnd type="none" w="med" len="med"/>
          </a:ln>
        </p:spPr>
      </p:cxnSp>
      <p:pic>
        <p:nvPicPr>
          <p:cNvPr id="13" name="Picture 12">
            <a:extLst>
              <a:ext uri="{FF2B5EF4-FFF2-40B4-BE49-F238E27FC236}">
                <a16:creationId xmlns="" xmlns:a16="http://schemas.microsoft.com/office/drawing/2014/main" id="{7E76E66D-785E-4F61-8BD9-34CF3CE52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4683755"/>
            <a:ext cx="1394560" cy="45974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some text slide 1 1">
  <p:cSld name="BIG_NUMBER_1_1">
    <p:bg>
      <p:bgPr>
        <a:solidFill>
          <a:srgbClr val="3E516C"/>
        </a:solidFill>
        <a:effectLst/>
      </p:bgPr>
    </p:bg>
    <p:spTree>
      <p:nvGrpSpPr>
        <p:cNvPr id="1" name="Shape 247"/>
        <p:cNvGrpSpPr/>
        <p:nvPr/>
      </p:nvGrpSpPr>
      <p:grpSpPr>
        <a:xfrm>
          <a:off x="0" y="0"/>
          <a:ext cx="0" cy="0"/>
          <a:chOff x="0" y="0"/>
          <a:chExt cx="0" cy="0"/>
        </a:xfrm>
      </p:grpSpPr>
      <p:sp>
        <p:nvSpPr>
          <p:cNvPr id="248" name="Google Shape;248;p22"/>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49" name="Google Shape;249;p22"/>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1" name="Google Shape;251;p22"/>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253" name="Google Shape;253;p22"/>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chemeClr val="accent6">
              <a:alpha val="284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5" name="Google Shape;255;p22"/>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6" name="Google Shape;256;p22"/>
          <p:cNvSpPr txBox="1">
            <a:spLocks noGrp="1"/>
          </p:cNvSpPr>
          <p:nvPr>
            <p:ph type="subTitle" idx="1"/>
          </p:nvPr>
        </p:nvSpPr>
        <p:spPr>
          <a:xfrm>
            <a:off x="684775" y="3017400"/>
            <a:ext cx="7702800" cy="9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rgbClr val="FFFFFF"/>
                </a:solidFill>
              </a:defRPr>
            </a:lvl1pPr>
            <a:lvl2pPr lvl="1" algn="ctr" rtl="0">
              <a:lnSpc>
                <a:spcPct val="100000"/>
              </a:lnSpc>
              <a:spcBef>
                <a:spcPts val="0"/>
              </a:spcBef>
              <a:spcAft>
                <a:spcPts val="0"/>
              </a:spcAft>
              <a:buNone/>
              <a:defRPr sz="1200">
                <a:solidFill>
                  <a:srgbClr val="FFFFFF"/>
                </a:solidFill>
              </a:defRPr>
            </a:lvl2pPr>
            <a:lvl3pPr lvl="2" algn="ctr" rtl="0">
              <a:lnSpc>
                <a:spcPct val="100000"/>
              </a:lnSpc>
              <a:spcBef>
                <a:spcPts val="0"/>
              </a:spcBef>
              <a:spcAft>
                <a:spcPts val="0"/>
              </a:spcAft>
              <a:buNone/>
              <a:defRPr sz="1200">
                <a:solidFill>
                  <a:srgbClr val="FFFFFF"/>
                </a:solidFill>
              </a:defRPr>
            </a:lvl3pPr>
            <a:lvl4pPr lvl="3" algn="ctr" rtl="0">
              <a:lnSpc>
                <a:spcPct val="100000"/>
              </a:lnSpc>
              <a:spcBef>
                <a:spcPts val="0"/>
              </a:spcBef>
              <a:spcAft>
                <a:spcPts val="0"/>
              </a:spcAft>
              <a:buNone/>
              <a:defRPr sz="1200">
                <a:solidFill>
                  <a:srgbClr val="FFFFFF"/>
                </a:solidFill>
              </a:defRPr>
            </a:lvl4pPr>
            <a:lvl5pPr lvl="4" algn="ctr" rtl="0">
              <a:lnSpc>
                <a:spcPct val="100000"/>
              </a:lnSpc>
              <a:spcBef>
                <a:spcPts val="0"/>
              </a:spcBef>
              <a:spcAft>
                <a:spcPts val="0"/>
              </a:spcAft>
              <a:buNone/>
              <a:defRPr sz="1200">
                <a:solidFill>
                  <a:srgbClr val="FFFFFF"/>
                </a:solidFill>
              </a:defRPr>
            </a:lvl5pPr>
            <a:lvl6pPr lvl="5" algn="ctr" rtl="0">
              <a:lnSpc>
                <a:spcPct val="100000"/>
              </a:lnSpc>
              <a:spcBef>
                <a:spcPts val="0"/>
              </a:spcBef>
              <a:spcAft>
                <a:spcPts val="0"/>
              </a:spcAft>
              <a:buNone/>
              <a:defRPr sz="1200">
                <a:solidFill>
                  <a:srgbClr val="FFFFFF"/>
                </a:solidFill>
              </a:defRPr>
            </a:lvl6pPr>
            <a:lvl7pPr lvl="6" algn="ctr" rtl="0">
              <a:lnSpc>
                <a:spcPct val="100000"/>
              </a:lnSpc>
              <a:spcBef>
                <a:spcPts val="0"/>
              </a:spcBef>
              <a:spcAft>
                <a:spcPts val="0"/>
              </a:spcAft>
              <a:buNone/>
              <a:defRPr sz="1200">
                <a:solidFill>
                  <a:srgbClr val="FFFFFF"/>
                </a:solidFill>
              </a:defRPr>
            </a:lvl7pPr>
            <a:lvl8pPr lvl="7" algn="ctr" rtl="0">
              <a:lnSpc>
                <a:spcPct val="100000"/>
              </a:lnSpc>
              <a:spcBef>
                <a:spcPts val="0"/>
              </a:spcBef>
              <a:spcAft>
                <a:spcPts val="0"/>
              </a:spcAft>
              <a:buNone/>
              <a:defRPr sz="1200">
                <a:solidFill>
                  <a:srgbClr val="FFFFFF"/>
                </a:solidFill>
              </a:defRPr>
            </a:lvl8pPr>
            <a:lvl9pPr lvl="8" algn="ctr" rtl="0">
              <a:lnSpc>
                <a:spcPct val="100000"/>
              </a:lnSpc>
              <a:spcBef>
                <a:spcPts val="0"/>
              </a:spcBef>
              <a:spcAft>
                <a:spcPts val="0"/>
              </a:spcAft>
              <a:buNone/>
              <a:defRPr sz="1200">
                <a:solidFill>
                  <a:srgbClr val="FFFFFF"/>
                </a:solidFill>
              </a:defRPr>
            </a:lvl9pPr>
          </a:lstStyle>
          <a:p>
            <a:endParaRPr/>
          </a:p>
        </p:txBody>
      </p:sp>
      <p:cxnSp>
        <p:nvCxnSpPr>
          <p:cNvPr id="257" name="Google Shape;257;p22"/>
          <p:cNvCxnSpPr/>
          <p:nvPr/>
        </p:nvCxnSpPr>
        <p:spPr>
          <a:xfrm>
            <a:off x="3814350" y="2884463"/>
            <a:ext cx="1515300" cy="0"/>
          </a:xfrm>
          <a:prstGeom prst="straightConnector1">
            <a:avLst/>
          </a:prstGeom>
          <a:noFill/>
          <a:ln w="19050" cap="flat" cmpd="sng">
            <a:solidFill>
              <a:srgbClr val="FCCC3B"/>
            </a:solidFill>
            <a:prstDash val="solid"/>
            <a:round/>
            <a:headEnd type="none" w="med" len="med"/>
            <a:tailEnd type="none" w="med" len="med"/>
          </a:ln>
        </p:spPr>
      </p:cxnSp>
      <p:sp>
        <p:nvSpPr>
          <p:cNvPr id="258" name="Google Shape;258;p22"/>
          <p:cNvSpPr txBox="1">
            <a:spLocks noGrp="1"/>
          </p:cNvSpPr>
          <p:nvPr>
            <p:ph type="title" hasCustomPrompt="1"/>
          </p:nvPr>
        </p:nvSpPr>
        <p:spPr>
          <a:xfrm>
            <a:off x="314550" y="1919975"/>
            <a:ext cx="85206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pic>
        <p:nvPicPr>
          <p:cNvPr id="13" name="Picture 12">
            <a:extLst>
              <a:ext uri="{FF2B5EF4-FFF2-40B4-BE49-F238E27FC236}">
                <a16:creationId xmlns="" xmlns:a16="http://schemas.microsoft.com/office/drawing/2014/main" id="{F9B30E95-50D5-4D21-8907-F13D70FAEE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4683755"/>
            <a:ext cx="1394560" cy="4597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9"/>
        <p:cNvGrpSpPr/>
        <p:nvPr/>
      </p:nvGrpSpPr>
      <p:grpSpPr>
        <a:xfrm>
          <a:off x="0" y="0"/>
          <a:ext cx="0" cy="0"/>
          <a:chOff x="0" y="0"/>
          <a:chExt cx="0" cy="0"/>
        </a:xfrm>
      </p:grpSpPr>
      <p:pic>
        <p:nvPicPr>
          <p:cNvPr id="2" name="Picture 1">
            <a:extLst>
              <a:ext uri="{FF2B5EF4-FFF2-40B4-BE49-F238E27FC236}">
                <a16:creationId xmlns="" xmlns:a16="http://schemas.microsoft.com/office/drawing/2014/main" id="{BD76F33F-3707-4028-A94C-E6B10BC503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4683755"/>
            <a:ext cx="1394560" cy="4597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percentage slide">
  <p:cSld name="TITLE_2">
    <p:spTree>
      <p:nvGrpSpPr>
        <p:cNvPr id="1" name="Shape 31"/>
        <p:cNvGrpSpPr/>
        <p:nvPr/>
      </p:nvGrpSpPr>
      <p:grpSpPr>
        <a:xfrm>
          <a:off x="0" y="0"/>
          <a:ext cx="0" cy="0"/>
          <a:chOff x="0" y="0"/>
          <a:chExt cx="0" cy="0"/>
        </a:xfrm>
      </p:grpSpPr>
      <p:sp>
        <p:nvSpPr>
          <p:cNvPr id="32" name="Google Shape;32;p4"/>
          <p:cNvSpPr/>
          <p:nvPr/>
        </p:nvSpPr>
        <p:spPr>
          <a:xfrm>
            <a:off x="1841888" y="647372"/>
            <a:ext cx="21143" cy="44586"/>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34" name="Google Shape;34;p4"/>
          <p:cNvSpPr txBox="1">
            <a:spLocks noGrp="1"/>
          </p:cNvSpPr>
          <p:nvPr>
            <p:ph type="ctrTitle"/>
          </p:nvPr>
        </p:nvSpPr>
        <p:spPr>
          <a:xfrm>
            <a:off x="3223125" y="475400"/>
            <a:ext cx="54348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a:p>
        </p:txBody>
      </p:sp>
      <p:sp>
        <p:nvSpPr>
          <p:cNvPr id="35" name="Google Shape;35;p4"/>
          <p:cNvSpPr/>
          <p:nvPr/>
        </p:nvSpPr>
        <p:spPr>
          <a:xfrm rot="10800000">
            <a:off x="2970009" y="674958"/>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 xmlns:a16="http://schemas.microsoft.com/office/drawing/2014/main" id="{B3B1940E-930A-4DFD-B44D-0FDA44102B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4683755"/>
            <a:ext cx="1394560" cy="459745"/>
          </a:xfrm>
          <a:prstGeom prst="rect">
            <a:avLst/>
          </a:prstGeom>
        </p:spPr>
      </p:pic>
    </p:spTree>
  </p:cSld>
  <p:clrMapOvr>
    <a:masterClrMapping/>
  </p:clrMapOvr>
  <p:extLst>
    <p:ext uri="{DCECCB84-F9BA-43D5-87BE-67443E8EF086}">
      <p15:sldGuideLst xmlns="" xmlns:p15="http://schemas.microsoft.com/office/powerpoint/2012/main">
        <p15:guide id="1" pos="1871">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subtitle slide 1 1">
  <p:cSld name="SECTION_HEADER_1_1">
    <p:bg>
      <p:bgPr>
        <a:solidFill>
          <a:srgbClr val="FFFFFF"/>
        </a:solidFill>
        <a:effectLst/>
      </p:bgPr>
    </p:bg>
    <p:spTree>
      <p:nvGrpSpPr>
        <p:cNvPr id="1" name="Shape 54"/>
        <p:cNvGrpSpPr/>
        <p:nvPr/>
      </p:nvGrpSpPr>
      <p:grpSpPr>
        <a:xfrm>
          <a:off x="0" y="0"/>
          <a:ext cx="0" cy="0"/>
          <a:chOff x="0" y="0"/>
          <a:chExt cx="0" cy="0"/>
        </a:xfrm>
      </p:grpSpPr>
      <p:sp>
        <p:nvSpPr>
          <p:cNvPr id="55" name="Google Shape;55;p7"/>
          <p:cNvSpPr/>
          <p:nvPr/>
        </p:nvSpPr>
        <p:spPr>
          <a:xfrm rot="-5400000">
            <a:off x="1995421" y="-2009807"/>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57" name="Google Shape;57;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 name="Google Shape;59;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 name="Google Shape;60;p7"/>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10800000">
            <a:off x="7057692" y="4339988"/>
            <a:ext cx="2086308" cy="803503"/>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7"/>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64" name="Google Shape;64;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Google Shape;67;p7"/>
          <p:cNvSpPr txBox="1">
            <a:spLocks noGrp="1"/>
          </p:cNvSpPr>
          <p:nvPr>
            <p:ph type="ctrTitle"/>
          </p:nvPr>
        </p:nvSpPr>
        <p:spPr>
          <a:xfrm>
            <a:off x="2137450" y="134211"/>
            <a:ext cx="6168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dirty="0"/>
          </a:p>
        </p:txBody>
      </p:sp>
      <p:sp>
        <p:nvSpPr>
          <p:cNvPr id="68" name="Google Shape;68;p7"/>
          <p:cNvSpPr/>
          <p:nvPr/>
        </p:nvSpPr>
        <p:spPr>
          <a:xfrm rot="10800000">
            <a:off x="1884334" y="333758"/>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 name="Picture 15">
            <a:extLst>
              <a:ext uri="{FF2B5EF4-FFF2-40B4-BE49-F238E27FC236}">
                <a16:creationId xmlns="" xmlns:a16="http://schemas.microsoft.com/office/drawing/2014/main" id="{46A7B14C-3B34-40A9-8042-16F8A892F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987822" y="37611"/>
            <a:ext cx="1155966" cy="393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subtitle slide 1 1" preserve="1">
  <p:cSld name="1_Title &amp; subtitle slide 1 1">
    <p:bg>
      <p:bgPr>
        <a:solidFill>
          <a:srgbClr val="FFFFFF"/>
        </a:solidFill>
        <a:effectLst/>
      </p:bgPr>
    </p:bg>
    <p:spTree>
      <p:nvGrpSpPr>
        <p:cNvPr id="1" name="Shape 54"/>
        <p:cNvGrpSpPr/>
        <p:nvPr/>
      </p:nvGrpSpPr>
      <p:grpSpPr>
        <a:xfrm>
          <a:off x="0" y="0"/>
          <a:ext cx="0" cy="0"/>
          <a:chOff x="0" y="0"/>
          <a:chExt cx="0" cy="0"/>
        </a:xfrm>
      </p:grpSpPr>
      <p:sp>
        <p:nvSpPr>
          <p:cNvPr id="55" name="Google Shape;55;p7"/>
          <p:cNvSpPr/>
          <p:nvPr userDrawn="1"/>
        </p:nvSpPr>
        <p:spPr>
          <a:xfrm rot="-5400000">
            <a:off x="2004982" y="-2019459"/>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57" name="Google Shape;57;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 name="Google Shape;59;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 name="Google Shape;60;p7"/>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10800000">
            <a:off x="7057692" y="4339988"/>
            <a:ext cx="2086308" cy="803503"/>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7"/>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64" name="Google Shape;64;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Google Shape;67;p7"/>
          <p:cNvSpPr txBox="1">
            <a:spLocks noGrp="1"/>
          </p:cNvSpPr>
          <p:nvPr>
            <p:ph type="ctrTitle"/>
          </p:nvPr>
        </p:nvSpPr>
        <p:spPr>
          <a:xfrm>
            <a:off x="2137450" y="134211"/>
            <a:ext cx="6168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dirty="0"/>
          </a:p>
        </p:txBody>
      </p:sp>
      <p:sp>
        <p:nvSpPr>
          <p:cNvPr id="68" name="Google Shape;68;p7"/>
          <p:cNvSpPr/>
          <p:nvPr/>
        </p:nvSpPr>
        <p:spPr>
          <a:xfrm rot="10800000">
            <a:off x="1959983" y="2376829"/>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 name="Picture 15">
            <a:extLst>
              <a:ext uri="{FF2B5EF4-FFF2-40B4-BE49-F238E27FC236}">
                <a16:creationId xmlns="" xmlns:a16="http://schemas.microsoft.com/office/drawing/2014/main" id="{46A7B14C-3B34-40A9-8042-16F8A892F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987822" y="92556"/>
            <a:ext cx="1155966" cy="393600"/>
          </a:xfrm>
          <a:prstGeom prst="rect">
            <a:avLst/>
          </a:prstGeom>
        </p:spPr>
      </p:pic>
      <p:sp>
        <p:nvSpPr>
          <p:cNvPr id="17" name="Google Shape;68;p7">
            <a:extLst>
              <a:ext uri="{FF2B5EF4-FFF2-40B4-BE49-F238E27FC236}">
                <a16:creationId xmlns="" xmlns:a16="http://schemas.microsoft.com/office/drawing/2014/main" id="{649716BC-721B-4F47-83E7-2D4EAF91900E}"/>
              </a:ext>
            </a:extLst>
          </p:cNvPr>
          <p:cNvSpPr/>
          <p:nvPr userDrawn="1"/>
        </p:nvSpPr>
        <p:spPr>
          <a:xfrm rot="10800000">
            <a:off x="1959983" y="486156"/>
            <a:ext cx="169068" cy="194922"/>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120899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slide 1 1" preserve="1">
  <p:cSld name="1_Title &amp; subtitle slide 1 1">
    <p:bg>
      <p:bgPr>
        <a:solidFill>
          <a:srgbClr val="FFFFFF"/>
        </a:solidFill>
        <a:effectLst/>
      </p:bgPr>
    </p:bg>
    <p:spTree>
      <p:nvGrpSpPr>
        <p:cNvPr id="1" name="Shape 54"/>
        <p:cNvGrpSpPr/>
        <p:nvPr/>
      </p:nvGrpSpPr>
      <p:grpSpPr>
        <a:xfrm>
          <a:off x="0" y="0"/>
          <a:ext cx="0" cy="0"/>
          <a:chOff x="0" y="0"/>
          <a:chExt cx="0" cy="0"/>
        </a:xfrm>
      </p:grpSpPr>
      <p:sp>
        <p:nvSpPr>
          <p:cNvPr id="55" name="Google Shape;55;p7"/>
          <p:cNvSpPr/>
          <p:nvPr userDrawn="1"/>
        </p:nvSpPr>
        <p:spPr>
          <a:xfrm rot="-5400000">
            <a:off x="2004982" y="-2019459"/>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57" name="Google Shape;57;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 name="Google Shape;59;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 name="Google Shape;60;p7"/>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10800000">
            <a:off x="7057692" y="4339988"/>
            <a:ext cx="2086308" cy="803503"/>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7"/>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Google Shape;67;p7"/>
          <p:cNvSpPr txBox="1">
            <a:spLocks noGrp="1"/>
          </p:cNvSpPr>
          <p:nvPr>
            <p:ph type="ctrTitle"/>
          </p:nvPr>
        </p:nvSpPr>
        <p:spPr>
          <a:xfrm>
            <a:off x="2137450" y="134211"/>
            <a:ext cx="6168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dirty="0"/>
          </a:p>
        </p:txBody>
      </p:sp>
      <p:sp>
        <p:nvSpPr>
          <p:cNvPr id="68" name="Google Shape;68;p7"/>
          <p:cNvSpPr/>
          <p:nvPr/>
        </p:nvSpPr>
        <p:spPr>
          <a:xfrm rot="10800000">
            <a:off x="1957336" y="3072867"/>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 name="Picture 15">
            <a:extLst>
              <a:ext uri="{FF2B5EF4-FFF2-40B4-BE49-F238E27FC236}">
                <a16:creationId xmlns="" xmlns:a16="http://schemas.microsoft.com/office/drawing/2014/main" id="{46A7B14C-3B34-40A9-8042-16F8A892F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966206" y="37611"/>
            <a:ext cx="1155966" cy="393600"/>
          </a:xfrm>
          <a:prstGeom prst="rect">
            <a:avLst/>
          </a:prstGeom>
        </p:spPr>
      </p:pic>
      <p:sp>
        <p:nvSpPr>
          <p:cNvPr id="17" name="Google Shape;68;p7">
            <a:extLst>
              <a:ext uri="{FF2B5EF4-FFF2-40B4-BE49-F238E27FC236}">
                <a16:creationId xmlns="" xmlns:a16="http://schemas.microsoft.com/office/drawing/2014/main" id="{649716BC-721B-4F47-83E7-2D4EAF91900E}"/>
              </a:ext>
            </a:extLst>
          </p:cNvPr>
          <p:cNvSpPr/>
          <p:nvPr userDrawn="1"/>
        </p:nvSpPr>
        <p:spPr>
          <a:xfrm rot="10800000">
            <a:off x="1959983" y="486156"/>
            <a:ext cx="169068" cy="194922"/>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44805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slide">
  <p:cSld name="CUSTOM">
    <p:bg>
      <p:bgPr>
        <a:solidFill>
          <a:srgbClr val="E9AA1B"/>
        </a:solidFill>
        <a:effectLst/>
      </p:bgPr>
    </p:bg>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2122200" y="1826900"/>
            <a:ext cx="4899600" cy="9384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3600">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a:endParaRPr/>
          </a:p>
        </p:txBody>
      </p:sp>
      <p:sp>
        <p:nvSpPr>
          <p:cNvPr id="71" name="Google Shape;71;p8"/>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Google Shape;73;p8"/>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6" name="Google Shape;76;p8"/>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7" name="Google Shape;77;p8"/>
          <p:cNvSpPr txBox="1">
            <a:spLocks noGrp="1"/>
          </p:cNvSpPr>
          <p:nvPr>
            <p:ph type="subTitle" idx="1"/>
          </p:nvPr>
        </p:nvSpPr>
        <p:spPr>
          <a:xfrm>
            <a:off x="2122200" y="2765302"/>
            <a:ext cx="4899600" cy="123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solidFill>
                  <a:srgbClr val="3E516C"/>
                </a:solidFill>
              </a:defRPr>
            </a:lvl1pPr>
            <a:lvl2pPr lvl="1" algn="ctr">
              <a:spcBef>
                <a:spcPts val="0"/>
              </a:spcBef>
              <a:spcAft>
                <a:spcPts val="0"/>
              </a:spcAft>
              <a:buNone/>
              <a:defRPr sz="3600" b="1">
                <a:solidFill>
                  <a:srgbClr val="FFFFFF"/>
                </a:solidFill>
                <a:latin typeface="Montserrat"/>
                <a:ea typeface="Montserrat"/>
                <a:cs typeface="Montserrat"/>
                <a:sym typeface="Montserrat"/>
              </a:defRPr>
            </a:lvl2pPr>
            <a:lvl3pPr lvl="2" algn="ctr">
              <a:spcBef>
                <a:spcPts val="0"/>
              </a:spcBef>
              <a:spcAft>
                <a:spcPts val="0"/>
              </a:spcAft>
              <a:buNone/>
              <a:defRPr sz="3600" b="1">
                <a:solidFill>
                  <a:srgbClr val="FFFFFF"/>
                </a:solidFill>
                <a:latin typeface="Montserrat"/>
                <a:ea typeface="Montserrat"/>
                <a:cs typeface="Montserrat"/>
                <a:sym typeface="Montserrat"/>
              </a:defRPr>
            </a:lvl3pPr>
            <a:lvl4pPr lvl="3" algn="ctr">
              <a:spcBef>
                <a:spcPts val="0"/>
              </a:spcBef>
              <a:spcAft>
                <a:spcPts val="0"/>
              </a:spcAft>
              <a:buNone/>
              <a:defRPr sz="3600" b="1">
                <a:solidFill>
                  <a:srgbClr val="FFFFFF"/>
                </a:solidFill>
                <a:latin typeface="Montserrat"/>
                <a:ea typeface="Montserrat"/>
                <a:cs typeface="Montserrat"/>
                <a:sym typeface="Montserrat"/>
              </a:defRPr>
            </a:lvl4pPr>
            <a:lvl5pPr lvl="4" algn="ctr">
              <a:spcBef>
                <a:spcPts val="0"/>
              </a:spcBef>
              <a:spcAft>
                <a:spcPts val="0"/>
              </a:spcAft>
              <a:buNone/>
              <a:defRPr sz="3600" b="1">
                <a:solidFill>
                  <a:srgbClr val="FFFFFF"/>
                </a:solidFill>
                <a:latin typeface="Montserrat"/>
                <a:ea typeface="Montserrat"/>
                <a:cs typeface="Montserrat"/>
                <a:sym typeface="Montserrat"/>
              </a:defRPr>
            </a:lvl5pPr>
            <a:lvl6pPr lvl="5" algn="ctr">
              <a:spcBef>
                <a:spcPts val="0"/>
              </a:spcBef>
              <a:spcAft>
                <a:spcPts val="0"/>
              </a:spcAft>
              <a:buNone/>
              <a:defRPr sz="3600" b="1">
                <a:solidFill>
                  <a:srgbClr val="FFFFFF"/>
                </a:solidFill>
                <a:latin typeface="Montserrat"/>
                <a:ea typeface="Montserrat"/>
                <a:cs typeface="Montserrat"/>
                <a:sym typeface="Montserrat"/>
              </a:defRPr>
            </a:lvl6pPr>
            <a:lvl7pPr lvl="6" algn="ctr">
              <a:spcBef>
                <a:spcPts val="0"/>
              </a:spcBef>
              <a:spcAft>
                <a:spcPts val="0"/>
              </a:spcAft>
              <a:buNone/>
              <a:defRPr sz="3600" b="1">
                <a:solidFill>
                  <a:srgbClr val="FFFFFF"/>
                </a:solidFill>
                <a:latin typeface="Montserrat"/>
                <a:ea typeface="Montserrat"/>
                <a:cs typeface="Montserrat"/>
                <a:sym typeface="Montserrat"/>
              </a:defRPr>
            </a:lvl7pPr>
            <a:lvl8pPr lvl="7" algn="ctr">
              <a:spcBef>
                <a:spcPts val="0"/>
              </a:spcBef>
              <a:spcAft>
                <a:spcPts val="0"/>
              </a:spcAft>
              <a:buNone/>
              <a:defRPr sz="3600" b="1">
                <a:solidFill>
                  <a:srgbClr val="FFFFFF"/>
                </a:solidFill>
                <a:latin typeface="Montserrat"/>
                <a:ea typeface="Montserrat"/>
                <a:cs typeface="Montserrat"/>
                <a:sym typeface="Montserrat"/>
              </a:defRPr>
            </a:lvl8pPr>
            <a:lvl9pPr lvl="8" algn="ctr">
              <a:spcBef>
                <a:spcPts val="0"/>
              </a:spcBef>
              <a:spcAft>
                <a:spcPts val="0"/>
              </a:spcAft>
              <a:buNone/>
              <a:defRPr sz="3600" b="1">
                <a:solidFill>
                  <a:srgbClr val="FFFFFF"/>
                </a:solidFill>
                <a:latin typeface="Montserrat"/>
                <a:ea typeface="Montserrat"/>
                <a:cs typeface="Montserrat"/>
                <a:sym typeface="Montserrat"/>
              </a:defRPr>
            </a:lvl9pPr>
          </a:lstStyle>
          <a:p>
            <a:endParaRPr/>
          </a:p>
        </p:txBody>
      </p:sp>
      <p:pic>
        <p:nvPicPr>
          <p:cNvPr id="11" name="Picture 10">
            <a:extLst>
              <a:ext uri="{FF2B5EF4-FFF2-40B4-BE49-F238E27FC236}">
                <a16:creationId xmlns="" xmlns:a16="http://schemas.microsoft.com/office/drawing/2014/main" id="{D7C0EB27-C0E8-4DCE-BA90-03D8B82A49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0"/>
            <a:ext cx="1394560" cy="4597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slide 1 1">
  <p:cSld name="CUSTOM_1_1">
    <p:bg>
      <p:bgPr>
        <a:solidFill>
          <a:srgbClr val="E9AA1B"/>
        </a:solidFill>
        <a:effectLst/>
      </p:bgPr>
    </p:bg>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2122200" y="2102550"/>
            <a:ext cx="4899600" cy="938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95" name="Google Shape;95;p10"/>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0"/>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0" name="Google Shape;100;p10"/>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10" name="Picture 9">
            <a:extLst>
              <a:ext uri="{FF2B5EF4-FFF2-40B4-BE49-F238E27FC236}">
                <a16:creationId xmlns="" xmlns:a16="http://schemas.microsoft.com/office/drawing/2014/main" id="{1B1379A2-046C-47EF-AE4D-1FD26D2F39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0"/>
            <a:ext cx="1394560" cy="4597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body slide 1">
  <p:cSld name="TITLE_AND_BODY_4">
    <p:spTree>
      <p:nvGrpSpPr>
        <p:cNvPr id="1" name="Shape 112"/>
        <p:cNvGrpSpPr/>
        <p:nvPr/>
      </p:nvGrpSpPr>
      <p:grpSpPr>
        <a:xfrm>
          <a:off x="0" y="0"/>
          <a:ext cx="0" cy="0"/>
          <a:chOff x="0" y="0"/>
          <a:chExt cx="0" cy="0"/>
        </a:xfrm>
      </p:grpSpPr>
      <p:sp>
        <p:nvSpPr>
          <p:cNvPr id="113" name="Google Shape;113;p12"/>
          <p:cNvSpPr/>
          <p:nvPr/>
        </p:nvSpPr>
        <p:spPr>
          <a:xfrm rot="10800000" flipH="1">
            <a:off x="6095750" y="3297290"/>
            <a:ext cx="3060616" cy="1860835"/>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rot="10800000">
            <a:off x="6388998" y="4132544"/>
            <a:ext cx="2767552" cy="102558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5" name="Google Shape;115;p12"/>
          <p:cNvSpPr/>
          <p:nvPr/>
        </p:nvSpPr>
        <p:spPr>
          <a:xfrm rot="10800000">
            <a:off x="6388998" y="4366515"/>
            <a:ext cx="2767552" cy="791610"/>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txBox="1">
            <a:spLocks noGrp="1"/>
          </p:cNvSpPr>
          <p:nvPr>
            <p:ph type="title"/>
          </p:nvPr>
        </p:nvSpPr>
        <p:spPr>
          <a:xfrm>
            <a:off x="1601250" y="1117575"/>
            <a:ext cx="59415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117" name="Google Shape;117;p12"/>
          <p:cNvSpPr txBox="1">
            <a:spLocks noGrp="1"/>
          </p:cNvSpPr>
          <p:nvPr>
            <p:ph type="body" idx="1"/>
          </p:nvPr>
        </p:nvSpPr>
        <p:spPr>
          <a:xfrm>
            <a:off x="1601250" y="2161650"/>
            <a:ext cx="5941500" cy="168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18" name="Google Shape;118;p12"/>
          <p:cNvSpPr txBox="1">
            <a:spLocks noGrp="1"/>
          </p:cNvSpPr>
          <p:nvPr>
            <p:ph type="sldNum" idx="12"/>
          </p:nvPr>
        </p:nvSpPr>
        <p:spPr>
          <a:xfrm rot="10800000">
            <a:off x="0" y="-1"/>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19" name="Google Shape;119;p12"/>
          <p:cNvSpPr/>
          <p:nvPr/>
        </p:nvSpPr>
        <p:spPr>
          <a:xfrm flipH="1">
            <a:off x="185" y="0"/>
            <a:ext cx="2999115" cy="1723370"/>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a:off x="0" y="0"/>
            <a:ext cx="2711777" cy="949827"/>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1" name="Google Shape;121;p12"/>
          <p:cNvSpPr/>
          <p:nvPr/>
        </p:nvSpPr>
        <p:spPr>
          <a:xfrm>
            <a:off x="0" y="0"/>
            <a:ext cx="2711777" cy="733139"/>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design 2">
  <p:cSld name="TITLE_AND_BODY_4_1">
    <p:spTree>
      <p:nvGrpSpPr>
        <p:cNvPr id="1" name="Shape 123"/>
        <p:cNvGrpSpPr/>
        <p:nvPr/>
      </p:nvGrpSpPr>
      <p:grpSpPr>
        <a:xfrm>
          <a:off x="0" y="0"/>
          <a:ext cx="0" cy="0"/>
          <a:chOff x="0" y="0"/>
          <a:chExt cx="0" cy="0"/>
        </a:xfrm>
      </p:grpSpPr>
      <p:sp>
        <p:nvSpPr>
          <p:cNvPr id="124" name="Google Shape;124;p13"/>
          <p:cNvSpPr/>
          <p:nvPr/>
        </p:nvSpPr>
        <p:spPr>
          <a:xfrm rot="10800000" flipH="1">
            <a:off x="6610100" y="3610054"/>
            <a:ext cx="2546446" cy="154807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10800000">
            <a:off x="6853867" y="4304904"/>
            <a:ext cx="2302683" cy="85322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6" name="Google Shape;126;p13"/>
          <p:cNvSpPr/>
          <p:nvPr/>
        </p:nvSpPr>
        <p:spPr>
          <a:xfrm rot="10800000">
            <a:off x="6853867" y="4499554"/>
            <a:ext cx="2302683" cy="658571"/>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sldNum" idx="12"/>
          </p:nvPr>
        </p:nvSpPr>
        <p:spPr>
          <a:xfrm rot="10800000">
            <a:off x="-7362" y="-7363"/>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28" name="Google Shape;128;p13"/>
          <p:cNvSpPr/>
          <p:nvPr/>
        </p:nvSpPr>
        <p:spPr>
          <a:xfrm flipH="1">
            <a:off x="-7151" y="-7362"/>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7362" y="-7362"/>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 name="Google Shape;130;p13"/>
          <p:cNvSpPr/>
          <p:nvPr/>
        </p:nvSpPr>
        <p:spPr>
          <a:xfrm>
            <a:off x="-7362" y="-7362"/>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132" name="Google Shape;132;p13"/>
          <p:cNvSpPr txBox="1">
            <a:spLocks noGrp="1"/>
          </p:cNvSpPr>
          <p:nvPr>
            <p:ph type="ctrTitle"/>
          </p:nvPr>
        </p:nvSpPr>
        <p:spPr>
          <a:xfrm>
            <a:off x="2137450" y="475411"/>
            <a:ext cx="6168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a:p>
        </p:txBody>
      </p:sp>
      <p:sp>
        <p:nvSpPr>
          <p:cNvPr id="133" name="Google Shape;133;p13"/>
          <p:cNvSpPr/>
          <p:nvPr/>
        </p:nvSpPr>
        <p:spPr>
          <a:xfrm rot="10800000">
            <a:off x="1884334" y="674958"/>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 name="Picture 11">
            <a:extLst>
              <a:ext uri="{FF2B5EF4-FFF2-40B4-BE49-F238E27FC236}">
                <a16:creationId xmlns="" xmlns:a16="http://schemas.microsoft.com/office/drawing/2014/main" id="{FE1720AE-4529-4F99-B6D9-29370946AB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33" t="18023" r="13333" b="31487"/>
          <a:stretch/>
        </p:blipFill>
        <p:spPr>
          <a:xfrm>
            <a:off x="7749440" y="-3556"/>
            <a:ext cx="1394560" cy="4597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8350" y="375600"/>
            <a:ext cx="7047300" cy="4824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rgbClr val="314256"/>
              </a:buClr>
              <a:buSzPts val="2400"/>
              <a:buFont typeface="Montserrat"/>
              <a:buNone/>
              <a:defRPr sz="2400" b="1">
                <a:solidFill>
                  <a:srgbClr val="314256"/>
                </a:solidFill>
                <a:latin typeface="Montserrat"/>
                <a:ea typeface="Montserrat"/>
                <a:cs typeface="Montserrat"/>
                <a:sym typeface="Montserrat"/>
              </a:defRPr>
            </a:lvl1pPr>
            <a:lvl2pPr lvl="1"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2pPr>
            <a:lvl3pPr lvl="2"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3pPr>
            <a:lvl4pPr lvl="3"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4pPr>
            <a:lvl5pPr lvl="4"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5pPr>
            <a:lvl6pPr lvl="5"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6pPr>
            <a:lvl7pPr lvl="6"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7pPr>
            <a:lvl8pPr lvl="7"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8pPr>
            <a:lvl9pPr lvl="8"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68100" y="2486100"/>
            <a:ext cx="7047300" cy="21102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1pPr>
            <a:lvl2pPr marL="914400" lvl="1" indent="-330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2pPr>
            <a:lvl3pPr marL="1371600" lvl="2" indent="-32385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3pPr>
            <a:lvl4pPr marL="1828800" lvl="3" indent="-32385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4pPr>
            <a:lvl5pPr marL="2286000" lvl="4" indent="-3175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5pPr>
            <a:lvl6pPr marL="2743200" lvl="5" indent="-3175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6pPr>
            <a:lvl7pPr marL="3200400" lvl="6" indent="-31115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7pPr>
            <a:lvl8pPr marL="3657600" lvl="7" indent="-31115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8pPr>
            <a:lvl9pPr marL="4114800" lvl="8" indent="-304800" rtl="0">
              <a:lnSpc>
                <a:spcPct val="115000"/>
              </a:lnSpc>
              <a:spcBef>
                <a:spcPts val="0"/>
              </a:spcBef>
              <a:spcAft>
                <a:spcPts val="0"/>
              </a:spcAft>
              <a:buClr>
                <a:srgbClr val="999999"/>
              </a:buClr>
              <a:buSzPts val="1200"/>
              <a:buFont typeface="Cabin"/>
              <a:buChar char="■"/>
              <a:defRPr sz="1200">
                <a:solidFill>
                  <a:srgbClr val="999999"/>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741702" y="4749900"/>
            <a:ext cx="402300" cy="393600"/>
          </a:xfrm>
          <a:prstGeom prst="rect">
            <a:avLst/>
          </a:prstGeom>
          <a:noFill/>
          <a:ln>
            <a:noFill/>
          </a:ln>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75" r:id="rId4"/>
    <p:sldLayoutId id="2147483676" r:id="rId5"/>
    <p:sldLayoutId id="2147483654" r:id="rId6"/>
    <p:sldLayoutId id="2147483656" r:id="rId7"/>
    <p:sldLayoutId id="2147483658" r:id="rId8"/>
    <p:sldLayoutId id="2147483659" r:id="rId9"/>
    <p:sldLayoutId id="2147483664" r:id="rId10"/>
    <p:sldLayoutId id="2147483665" r:id="rId11"/>
    <p:sldLayoutId id="2147483667"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hyperlink" Target="http://www.technopowereg.com/Testing_Services_Thermal%20Imaging%20Survey.htm"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41.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3" name="Picture 2">
            <a:extLst>
              <a:ext uri="{FF2B5EF4-FFF2-40B4-BE49-F238E27FC236}">
                <a16:creationId xmlns="" xmlns:a16="http://schemas.microsoft.com/office/drawing/2014/main" id="{A72F3B30-1E79-465E-B81A-0A6F0B0E1E45}"/>
              </a:ext>
            </a:extLst>
          </p:cNvPr>
          <p:cNvPicPr>
            <a:picLocks noChangeAspect="1"/>
          </p:cNvPicPr>
          <p:nvPr/>
        </p:nvPicPr>
        <p:blipFill rotWithShape="1">
          <a:blip r:embed="rId3">
            <a:extLst>
              <a:ext uri="{28A0092B-C50C-407E-A947-70E740481C1C}">
                <a14:useLocalDpi xmlns:a14="http://schemas.microsoft.com/office/drawing/2010/main" val="0"/>
              </a:ext>
            </a:extLst>
          </a:blip>
          <a:srcRect l="10833" t="18023" r="13333" b="31487"/>
          <a:stretch/>
        </p:blipFill>
        <p:spPr>
          <a:xfrm>
            <a:off x="5366584" y="574629"/>
            <a:ext cx="3503907" cy="1155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untitled">
            <a:extLst>
              <a:ext uri="{FF2B5EF4-FFF2-40B4-BE49-F238E27FC236}">
                <a16:creationId xmlns="" xmlns:a16="http://schemas.microsoft.com/office/drawing/2014/main" id="{30C63A78-67C2-4D31-93F1-8B610EA4C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331" b="51933"/>
          <a:stretch>
            <a:fillRect/>
          </a:stretch>
        </p:blipFill>
        <p:spPr bwMode="auto">
          <a:xfrm>
            <a:off x="261145" y="4263335"/>
            <a:ext cx="728938" cy="783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5">
            <a:extLst>
              <a:ext uri="{FF2B5EF4-FFF2-40B4-BE49-F238E27FC236}">
                <a16:creationId xmlns="" xmlns:a16="http://schemas.microsoft.com/office/drawing/2014/main" id="{38948742-4CFB-4462-81AE-A7489495B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892" y="4263335"/>
            <a:ext cx="728938" cy="775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descr="asnt">
            <a:extLst>
              <a:ext uri="{FF2B5EF4-FFF2-40B4-BE49-F238E27FC236}">
                <a16:creationId xmlns="" xmlns:a16="http://schemas.microsoft.com/office/drawing/2014/main" id="{BCB6AB62-FD19-4B76-87ED-20092466D8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2453" y="3522257"/>
            <a:ext cx="837327"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7" descr="Bureau_Veritas">
            <a:extLst>
              <a:ext uri="{FF2B5EF4-FFF2-40B4-BE49-F238E27FC236}">
                <a16:creationId xmlns="" xmlns:a16="http://schemas.microsoft.com/office/drawing/2014/main" id="{A6C4913B-785D-4923-891A-B837094344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8275" y="3522257"/>
            <a:ext cx="837327" cy="636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descr="uaf2">
            <a:extLst>
              <a:ext uri="{FF2B5EF4-FFF2-40B4-BE49-F238E27FC236}">
                <a16:creationId xmlns="" xmlns:a16="http://schemas.microsoft.com/office/drawing/2014/main" id="{A6068A21-939A-4D36-81D7-D3F7625FED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8689" y="3522257"/>
            <a:ext cx="819150"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9" descr="download">
            <a:extLst>
              <a:ext uri="{FF2B5EF4-FFF2-40B4-BE49-F238E27FC236}">
                <a16:creationId xmlns="" xmlns:a16="http://schemas.microsoft.com/office/drawing/2014/main" id="{0A84C189-98C6-4BE7-BE7C-1D1BCC439C9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9938" y="4231540"/>
            <a:ext cx="728938" cy="783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0" descr="drops-logo">
            <a:extLst>
              <a:ext uri="{FF2B5EF4-FFF2-40B4-BE49-F238E27FC236}">
                <a16:creationId xmlns="" xmlns:a16="http://schemas.microsoft.com/office/drawing/2014/main" id="{67092DC0-B3D8-43CE-B306-26042A5016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94685" y="4214780"/>
            <a:ext cx="710492" cy="783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 xmlns:a16="http://schemas.microsoft.com/office/drawing/2014/main" id="{04E0628F-5424-42F2-A931-F7DCFF6860A2}"/>
              </a:ext>
            </a:extLst>
          </p:cNvPr>
          <p:cNvPicPr>
            <a:picLocks noChangeAspect="1"/>
          </p:cNvPicPr>
          <p:nvPr/>
        </p:nvPicPr>
        <p:blipFill>
          <a:blip r:embed="rId11"/>
          <a:stretch>
            <a:fillRect/>
          </a:stretch>
        </p:blipFill>
        <p:spPr>
          <a:xfrm>
            <a:off x="2181360" y="3522257"/>
            <a:ext cx="806563" cy="584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 xmlns:a16="http://schemas.microsoft.com/office/drawing/2014/main" id="{9A7DC277-AC25-4F57-A76D-462245DD70E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1116" y="2477733"/>
            <a:ext cx="1932904" cy="649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5266107" y="1868602"/>
            <a:ext cx="3704860" cy="461665"/>
          </a:xfrm>
          <a:prstGeom prst="rect">
            <a:avLst/>
          </a:prstGeom>
        </p:spPr>
        <p:txBody>
          <a:bodyPr wrap="none">
            <a:spAutoFit/>
          </a:bodyPr>
          <a:lstStyle/>
          <a:p>
            <a:pPr algn="ctr"/>
            <a:r>
              <a:rPr lang="ar-EG" sz="2400" b="1" dirty="0">
                <a:solidFill>
                  <a:schemeClr val="tx1">
                    <a:lumMod val="50000"/>
                  </a:schemeClr>
                </a:solidFill>
                <a:latin typeface="Arvo" charset="0"/>
              </a:rPr>
              <a:t>الهندسية للبترول والخدمات الفحص</a:t>
            </a:r>
          </a:p>
        </p:txBody>
      </p:sp>
      <p:pic>
        <p:nvPicPr>
          <p:cNvPr id="5" name="Picture 4">
            <a:extLst>
              <a:ext uri="{FF2B5EF4-FFF2-40B4-BE49-F238E27FC236}">
                <a16:creationId xmlns="" xmlns:a16="http://schemas.microsoft.com/office/drawing/2014/main" id="{401B4F1A-D07A-470A-8489-E946F4935EE5}"/>
              </a:ext>
            </a:extLst>
          </p:cNvPr>
          <p:cNvPicPr>
            <a:picLocks noChangeAspect="1"/>
          </p:cNvPicPr>
          <p:nvPr/>
        </p:nvPicPr>
        <p:blipFill>
          <a:blip r:embed="rId13"/>
          <a:stretch>
            <a:fillRect/>
          </a:stretch>
        </p:blipFill>
        <p:spPr>
          <a:xfrm>
            <a:off x="273510" y="578606"/>
            <a:ext cx="3503907" cy="115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a:extLst>
              <a:ext uri="{FF2B5EF4-FFF2-40B4-BE49-F238E27FC236}">
                <a16:creationId xmlns="" xmlns:a16="http://schemas.microsoft.com/office/drawing/2014/main" id="{F0D580AB-EF62-41D0-ACD5-8EBB2427E3C7}"/>
              </a:ext>
            </a:extLst>
          </p:cNvPr>
          <p:cNvSpPr/>
          <p:nvPr/>
        </p:nvSpPr>
        <p:spPr>
          <a:xfrm>
            <a:off x="957413" y="1877229"/>
            <a:ext cx="2194832" cy="461665"/>
          </a:xfrm>
          <a:prstGeom prst="rect">
            <a:avLst/>
          </a:prstGeom>
        </p:spPr>
        <p:txBody>
          <a:bodyPr wrap="none">
            <a:spAutoFit/>
          </a:bodyPr>
          <a:lstStyle/>
          <a:p>
            <a:pPr algn="ctr"/>
            <a:r>
              <a:rPr lang="ar-EG" sz="2400" b="1" dirty="0">
                <a:solidFill>
                  <a:schemeClr val="tx1">
                    <a:lumMod val="50000"/>
                  </a:schemeClr>
                </a:solidFill>
                <a:latin typeface="Arvo" charset="0"/>
              </a:rPr>
              <a:t>مكارم كرام ش ش 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heel(1)">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33"/>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s" dirty="0"/>
              <a:t>1- </a:t>
            </a:r>
            <a:r>
              <a:rPr lang="en-US" dirty="0"/>
              <a:t>Inspection</a:t>
            </a:r>
            <a:endParaRPr dirty="0"/>
          </a:p>
        </p:txBody>
      </p:sp>
      <p:sp>
        <p:nvSpPr>
          <p:cNvPr id="332" name="Google Shape;332;p33"/>
          <p:cNvSpPr txBox="1">
            <a:spLocks noGrp="1"/>
          </p:cNvSpPr>
          <p:nvPr>
            <p:ph type="body" idx="4294967295"/>
          </p:nvPr>
        </p:nvSpPr>
        <p:spPr>
          <a:xfrm>
            <a:off x="1046753" y="785068"/>
            <a:ext cx="5940425" cy="319913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dirty="0"/>
              <a:t>Drill pipe inspection services </a:t>
            </a:r>
          </a:p>
          <a:p>
            <a:pPr marL="457200" lvl="0" indent="-317500" algn="l" rtl="0">
              <a:spcBef>
                <a:spcPts val="0"/>
              </a:spcBef>
              <a:spcAft>
                <a:spcPts val="0"/>
              </a:spcAft>
              <a:buSzPts val="1400"/>
              <a:buChar char="●"/>
            </a:pPr>
            <a:r>
              <a:rPr lang="en-US" dirty="0"/>
              <a:t>BHA inspection services </a:t>
            </a:r>
          </a:p>
          <a:p>
            <a:pPr indent="-317500">
              <a:buSzPts val="1400"/>
            </a:pPr>
            <a:r>
              <a:rPr lang="en-US" dirty="0"/>
              <a:t>Fishing tolls inspection services </a:t>
            </a:r>
          </a:p>
          <a:p>
            <a:pPr indent="-317500">
              <a:buSzPts val="1400"/>
            </a:pPr>
            <a:r>
              <a:rPr lang="en-US" dirty="0"/>
              <a:t>Rig part inspection services </a:t>
            </a:r>
          </a:p>
          <a:p>
            <a:pPr indent="-317500">
              <a:buSzPts val="1400"/>
            </a:pPr>
            <a:r>
              <a:rPr lang="en-US" dirty="0"/>
              <a:t>API thread gauge inspection services </a:t>
            </a:r>
          </a:p>
          <a:p>
            <a:pPr indent="-317500">
              <a:buSzPts val="1400"/>
            </a:pPr>
            <a:r>
              <a:rPr lang="en-US" dirty="0"/>
              <a:t>Tubular inspection services of Tubing and casing </a:t>
            </a:r>
          </a:p>
          <a:p>
            <a:pPr indent="-317500">
              <a:buSzPts val="1400"/>
            </a:pPr>
            <a:r>
              <a:rPr lang="en-US" dirty="0"/>
              <a:t>Storage tank inspection services </a:t>
            </a:r>
          </a:p>
          <a:p>
            <a:pPr marL="139700" lvl="0" indent="0" algn="l" rtl="0">
              <a:spcBef>
                <a:spcPts val="0"/>
              </a:spcBef>
              <a:spcAft>
                <a:spcPts val="0"/>
              </a:spcAft>
              <a:buSzPts val="1400"/>
              <a:buNone/>
            </a:pPr>
            <a:endParaRPr dirty="0"/>
          </a:p>
        </p:txBody>
      </p:sp>
      <p:pic>
        <p:nvPicPr>
          <p:cNvPr id="5" name="Picture 7">
            <a:extLst>
              <a:ext uri="{FF2B5EF4-FFF2-40B4-BE49-F238E27FC236}">
                <a16:creationId xmlns="" xmlns:a16="http://schemas.microsoft.com/office/drawing/2014/main" id="{64360357-E3A0-40E1-A6D8-053E8B390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541" y="536301"/>
            <a:ext cx="3846200" cy="4217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E666878F-BC7F-4497-BD91-6F2A1A086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68" y="3136150"/>
            <a:ext cx="2644802" cy="1536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55327" y="707833"/>
            <a:ext cx="4572000" cy="1600438"/>
          </a:xfrm>
          <a:prstGeom prst="rect">
            <a:avLst/>
          </a:prstGeom>
        </p:spPr>
        <p:txBody>
          <a:bodyPr>
            <a:spAutoFit/>
          </a:bodyPr>
          <a:lstStyle/>
          <a:p>
            <a:pPr algn="r" rtl="1"/>
            <a:r>
              <a:rPr lang="ar-EG" dirty="0"/>
              <a:t>خدمات فحص أنابيب الحفر</a:t>
            </a:r>
          </a:p>
          <a:p>
            <a:pPr algn="r" rtl="1"/>
            <a:r>
              <a:rPr lang="ar-EG" dirty="0"/>
              <a:t>خدمات التفتيش </a:t>
            </a:r>
            <a:r>
              <a:rPr lang="en-US" dirty="0"/>
              <a:t>BHA</a:t>
            </a:r>
          </a:p>
          <a:p>
            <a:pPr algn="r" rtl="1"/>
            <a:r>
              <a:rPr lang="ar-EG" dirty="0"/>
              <a:t>خدمات فحص رسوم الصيد</a:t>
            </a:r>
          </a:p>
          <a:p>
            <a:pPr algn="r" rtl="1"/>
            <a:r>
              <a:rPr lang="ar-EG" dirty="0"/>
              <a:t>خدمات فحص أجزاء منصة الحفر</a:t>
            </a:r>
          </a:p>
          <a:p>
            <a:pPr algn="r" rtl="1"/>
            <a:r>
              <a:rPr lang="ar-EG" dirty="0"/>
              <a:t>خدمات فحص مقياس مؤشر ترابط </a:t>
            </a:r>
            <a:r>
              <a:rPr lang="en-US" dirty="0"/>
              <a:t>API</a:t>
            </a:r>
          </a:p>
          <a:p>
            <a:pPr algn="r" rtl="1"/>
            <a:r>
              <a:rPr lang="ar-EG" dirty="0"/>
              <a:t>خدمات الفحص الأنبوبي للأنابيب والغلاف</a:t>
            </a:r>
          </a:p>
          <a:p>
            <a:pPr algn="r" rtl="1"/>
            <a:r>
              <a:rPr lang="ar-EG" dirty="0"/>
              <a:t>خدمات فحص صهاريج التخزين</a:t>
            </a: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3572" y="0"/>
            <a:ext cx="1350405" cy="88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Welding inspection services </a:t>
            </a:r>
          </a:p>
        </p:txBody>
      </p:sp>
      <p:pic>
        <p:nvPicPr>
          <p:cNvPr id="3074" name="Picture 2" descr="downloa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05" y="3722687"/>
            <a:ext cx="1820863" cy="14208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mag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964" y="3370099"/>
            <a:ext cx="1344613" cy="8937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869" y="3621718"/>
            <a:ext cx="2290762" cy="1284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29005" y="728618"/>
            <a:ext cx="7464490" cy="2893100"/>
          </a:xfrm>
          <a:prstGeom prst="rect">
            <a:avLst/>
          </a:prstGeom>
        </p:spPr>
        <p:txBody>
          <a:bodyPr wrap="square">
            <a:spAutoFit/>
          </a:bodyPr>
          <a:lstStyle/>
          <a:p>
            <a:r>
              <a:rPr lang="en-US" dirty="0"/>
              <a:t>A precise, strong weld is only as good as the quality control system involved and the final inspection of the part. Our inspection process ensures an EPIS welded component is up to and beyond standards and won’t fail in field.</a:t>
            </a:r>
          </a:p>
          <a:p>
            <a:r>
              <a:rPr lang="en-US" dirty="0"/>
              <a:t>Welding Inspection Process</a:t>
            </a:r>
          </a:p>
          <a:p>
            <a:r>
              <a:rPr lang="en-US" dirty="0"/>
              <a:t>Weld inspection generally follows three distinct paths: visual inspection; destructive testing; and non-destructive testing (NDT).</a:t>
            </a:r>
          </a:p>
          <a:p>
            <a:r>
              <a:rPr lang="en-US" dirty="0"/>
              <a:t>Visual Inspection involves looking at a weld with the naked eye and/or with some level of magnification. Typically, our inspectors are checking for cracks, pits, surface pores, undercut, under fill, missed joints, and other aspects of the weld.</a:t>
            </a:r>
          </a:p>
          <a:p>
            <a:r>
              <a:rPr lang="en-US" dirty="0"/>
              <a:t>Visual inspection is limited to the surface area of the weld that is visible to the inspector, which means something like depth of penetration cannot be determined unless the weld is a full penetration weld and you can view it from inside the assembly. Hence, destructive testing is often required to further examine the quality of the weld.</a:t>
            </a:r>
          </a:p>
        </p:txBody>
      </p:sp>
      <p:pic>
        <p:nvPicPr>
          <p:cNvPr id="7" name="Picture 7"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989" y="4039393"/>
            <a:ext cx="1450975" cy="787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652" y="0"/>
            <a:ext cx="1273013" cy="83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04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dirty="0"/>
              <a:t>خدمات فحص اللحام</a:t>
            </a:r>
            <a:endParaRPr lang="en-US" dirty="0"/>
          </a:p>
        </p:txBody>
      </p:sp>
      <p:pic>
        <p:nvPicPr>
          <p:cNvPr id="3074" name="Picture 2" descr="downloa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05" y="3722687"/>
            <a:ext cx="1820863" cy="14208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mag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964" y="3370099"/>
            <a:ext cx="1344613" cy="8937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869" y="3621718"/>
            <a:ext cx="2290762" cy="1284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29005" y="1027198"/>
            <a:ext cx="7464490" cy="2031325"/>
          </a:xfrm>
          <a:prstGeom prst="rect">
            <a:avLst/>
          </a:prstGeom>
        </p:spPr>
        <p:txBody>
          <a:bodyPr wrap="square">
            <a:spAutoFit/>
          </a:bodyPr>
          <a:lstStyle/>
          <a:p>
            <a:pPr algn="r" rtl="1"/>
            <a:r>
              <a:rPr lang="ar-EG" dirty="0"/>
              <a:t>إن اللحام الدقيق والقوي يكون جيدًا فقط مثل نظام مراقبة الجودة المتضمن والفحص النهائي للجزء. تضمن عملية الفحص لدينا أن مكون </a:t>
            </a:r>
            <a:r>
              <a:rPr lang="en-US" dirty="0"/>
              <a:t>EPIS </a:t>
            </a:r>
            <a:r>
              <a:rPr lang="ar-EG" dirty="0"/>
              <a:t>الملحوم يصل إلى المعايير ويتجاوز المعايير ولن يفشل في الميدان.</a:t>
            </a:r>
          </a:p>
          <a:p>
            <a:pPr algn="r" rtl="1"/>
            <a:r>
              <a:rPr lang="ar-EG" dirty="0"/>
              <a:t>عملية فحص اللحام</a:t>
            </a:r>
          </a:p>
          <a:p>
            <a:pPr algn="r" rtl="1"/>
            <a:r>
              <a:rPr lang="ar-EG" dirty="0"/>
              <a:t>يتبع فحص اللحام بشكل عام ثلاثة مسارات متميزة: الفحص البصري ؛ اختبار المدمرة؛ والاختبار غير المتلف (</a:t>
            </a:r>
            <a:r>
              <a:rPr lang="en-US" dirty="0"/>
              <a:t>NDT).</a:t>
            </a:r>
          </a:p>
          <a:p>
            <a:pPr algn="r" rtl="1"/>
            <a:r>
              <a:rPr lang="ar-EG" dirty="0"/>
              <a:t>يتضمن الفحص البصري النظر إلى اللحام بالعين المجردة و / أو بمستوى معين من التكبير. عادة ، يقوم المفتشون لدينا بفحص الشقوق ، والحفر ، والمسام السطحية ، والتقويض ، وتحت الحشو ، والمفاصل المفقودة ، والجوانب الأخرى من اللحام.</a:t>
            </a:r>
          </a:p>
          <a:p>
            <a:pPr algn="r" rtl="1"/>
            <a:r>
              <a:rPr lang="ar-EG" dirty="0"/>
              <a:t>يقتصر الفحص البصري على مساحة سطح اللحام المرئية للمفتش ، مما يعني أن شيئًا مثل عمق الاختراق لا يمكن تحديده ما لم يكن اللحام عبارة عن لحام اختراق كامل ويمكنك مشاهدته من داخل التجميع. وبالتالي ، غالبًا ما يكون الاختبار المدمر مطلوبًا لمزيد من الفحص لجودة اللحام.</a:t>
            </a:r>
            <a:endParaRPr lang="en-US" dirty="0"/>
          </a:p>
        </p:txBody>
      </p:sp>
      <p:pic>
        <p:nvPicPr>
          <p:cNvPr id="7" name="Picture 7"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989" y="4039393"/>
            <a:ext cx="1450975" cy="787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6073" y="7057"/>
            <a:ext cx="1384981" cy="91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17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7" name="Google Shape;333;p33">
            <a:extLst>
              <a:ext uri="{FF2B5EF4-FFF2-40B4-BE49-F238E27FC236}">
                <a16:creationId xmlns="" xmlns:a16="http://schemas.microsoft.com/office/drawing/2014/main" id="{815B03DF-5A1D-4DDA-B6CB-552C840B1D69}"/>
              </a:ext>
            </a:extLst>
          </p:cNvPr>
          <p:cNvSpPr txBox="1">
            <a:spLocks/>
          </p:cNvSpPr>
          <p:nvPr/>
        </p:nvSpPr>
        <p:spPr>
          <a:xfrm>
            <a:off x="2050288" y="159740"/>
            <a:ext cx="5259637" cy="7452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14256"/>
              </a:buClr>
              <a:buSzPts val="2400"/>
              <a:buFont typeface="Montserrat"/>
              <a:buNone/>
              <a:defRPr sz="2400" b="0" i="0" u="none" strike="noStrike" cap="none">
                <a:solidFill>
                  <a:srgbClr val="314256"/>
                </a:solidFill>
                <a:latin typeface="Montserrat"/>
                <a:ea typeface="Montserrat"/>
                <a:cs typeface="Montserrat"/>
                <a:sym typeface="Montserrat"/>
              </a:defRPr>
            </a:lvl1pPr>
            <a:lvl2pPr marR="0" lvl="1"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2pPr>
            <a:lvl3pPr marR="0" lvl="2"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3pPr>
            <a:lvl4pPr marR="0" lvl="3"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4pPr>
            <a:lvl5pPr marR="0" lvl="4"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5pPr>
            <a:lvl6pPr marR="0" lvl="5"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6pPr>
            <a:lvl7pPr marR="0" lvl="6"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7pPr>
            <a:lvl8pPr marR="0" lvl="7"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8pPr>
            <a:lvl9pPr marR="0" lvl="8"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9pPr>
          </a:lstStyle>
          <a:p>
            <a:r>
              <a:rPr lang="en-US" dirty="0"/>
              <a:t>Lifting gear inspection</a:t>
            </a:r>
          </a:p>
        </p:txBody>
      </p:sp>
      <p:sp>
        <p:nvSpPr>
          <p:cNvPr id="13" name="Google Shape;332;p33">
            <a:extLst>
              <a:ext uri="{FF2B5EF4-FFF2-40B4-BE49-F238E27FC236}">
                <a16:creationId xmlns="" xmlns:a16="http://schemas.microsoft.com/office/drawing/2014/main" id="{4712A5F8-C39D-48D8-A95A-4433F920C420}"/>
              </a:ext>
            </a:extLst>
          </p:cNvPr>
          <p:cNvSpPr txBox="1">
            <a:spLocks/>
          </p:cNvSpPr>
          <p:nvPr/>
        </p:nvSpPr>
        <p:spPr>
          <a:xfrm>
            <a:off x="1064523" y="905034"/>
            <a:ext cx="7527053" cy="11419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r>
              <a:rPr lang="en-US" sz="1400" dirty="0">
                <a:solidFill>
                  <a:srgbClr val="FF0000"/>
                </a:solidFill>
              </a:rPr>
              <a:t>EPIS</a:t>
            </a:r>
            <a:r>
              <a:rPr lang="en-US" sz="1400" dirty="0"/>
              <a:t>  provides a complete range of lifting dear inspection services for both the onshore and offshore industries </a:t>
            </a:r>
          </a:p>
          <a:p>
            <a:pPr indent="-317500">
              <a:buSzPts val="1400"/>
            </a:pPr>
            <a:endParaRPr lang="ar-EG" sz="1400" dirty="0"/>
          </a:p>
          <a:p>
            <a:pPr indent="-317500">
              <a:buSzPts val="1400"/>
            </a:pPr>
            <a:endParaRPr lang="en-US" sz="1400" dirty="0"/>
          </a:p>
          <a:p>
            <a:pPr marL="139700" indent="0">
              <a:buSzPts val="1400"/>
              <a:buNone/>
            </a:pPr>
            <a:r>
              <a:rPr lang="en-US" sz="1400" dirty="0"/>
              <a:t>We are able to conduct lifting gear inspection in accordance with LOLER, ensuring equipment integrity traceability and improved HSE</a:t>
            </a:r>
          </a:p>
        </p:txBody>
      </p:sp>
      <p:pic>
        <p:nvPicPr>
          <p:cNvPr id="14" name="Picture 6">
            <a:extLst>
              <a:ext uri="{FF2B5EF4-FFF2-40B4-BE49-F238E27FC236}">
                <a16:creationId xmlns="" xmlns:a16="http://schemas.microsoft.com/office/drawing/2014/main" id="{BCE2E717-E85B-4340-A8D5-622ACD875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302" y="3218219"/>
            <a:ext cx="2466917" cy="1296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8">
            <a:extLst>
              <a:ext uri="{FF2B5EF4-FFF2-40B4-BE49-F238E27FC236}">
                <a16:creationId xmlns="" xmlns:a16="http://schemas.microsoft.com/office/drawing/2014/main" id="{06BED4AD-4BA2-40D1-A9DC-78825A10A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80" y="3218219"/>
            <a:ext cx="2979015" cy="1206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7">
            <a:extLst>
              <a:ext uri="{FF2B5EF4-FFF2-40B4-BE49-F238E27FC236}">
                <a16:creationId xmlns="" xmlns:a16="http://schemas.microsoft.com/office/drawing/2014/main" id="{79F847DE-5A50-4C07-AE3E-C0FE9D56D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429" y="3096513"/>
            <a:ext cx="2111240" cy="1418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042258" y="532387"/>
            <a:ext cx="1281120" cy="307777"/>
          </a:xfrm>
          <a:prstGeom prst="rect">
            <a:avLst/>
          </a:prstGeom>
        </p:spPr>
        <p:txBody>
          <a:bodyPr wrap="none">
            <a:spAutoFit/>
          </a:bodyPr>
          <a:lstStyle/>
          <a:p>
            <a:r>
              <a:rPr lang="ar-EG" dirty="0"/>
              <a:t>فحص معدات الرفع</a:t>
            </a:r>
            <a:endParaRPr lang="en-US" dirty="0"/>
          </a:p>
        </p:txBody>
      </p:sp>
      <p:sp>
        <p:nvSpPr>
          <p:cNvPr id="3" name="Rectangle 2"/>
          <p:cNvSpPr/>
          <p:nvPr/>
        </p:nvSpPr>
        <p:spPr>
          <a:xfrm>
            <a:off x="2854223" y="1476011"/>
            <a:ext cx="5728996" cy="307777"/>
          </a:xfrm>
          <a:prstGeom prst="rect">
            <a:avLst/>
          </a:prstGeom>
        </p:spPr>
        <p:txBody>
          <a:bodyPr wrap="square">
            <a:spAutoFit/>
          </a:bodyPr>
          <a:lstStyle/>
          <a:p>
            <a:pPr algn="r" rtl="1"/>
            <a:r>
              <a:rPr lang="ar-EG" dirty="0"/>
              <a:t>تقدم </a:t>
            </a:r>
            <a:r>
              <a:rPr lang="en-US" dirty="0"/>
              <a:t>EPIS </a:t>
            </a:r>
            <a:r>
              <a:rPr lang="ar-EG" dirty="0"/>
              <a:t>مجموعة كاملة من خدمات فحص الرفع العزيزة لكل من الصناعات البرية والبحرية</a:t>
            </a:r>
            <a:endParaRPr lang="en-US" dirty="0"/>
          </a:p>
        </p:txBody>
      </p:sp>
      <p:sp>
        <p:nvSpPr>
          <p:cNvPr id="4" name="Rectangle 3"/>
          <p:cNvSpPr/>
          <p:nvPr/>
        </p:nvSpPr>
        <p:spPr>
          <a:xfrm>
            <a:off x="1184989" y="2595403"/>
            <a:ext cx="7398230" cy="307777"/>
          </a:xfrm>
          <a:prstGeom prst="rect">
            <a:avLst/>
          </a:prstGeom>
        </p:spPr>
        <p:txBody>
          <a:bodyPr wrap="square">
            <a:spAutoFit/>
          </a:bodyPr>
          <a:lstStyle/>
          <a:p>
            <a:pPr algn="r" rtl="1"/>
            <a:r>
              <a:rPr lang="ar-EG" dirty="0"/>
              <a:t>نحن قادرون على إجراء فحص معدات الرفع وفقًا لـ </a:t>
            </a:r>
            <a:r>
              <a:rPr lang="en-US" dirty="0"/>
              <a:t>LOLER ، </a:t>
            </a:r>
            <a:r>
              <a:rPr lang="ar-EG" dirty="0"/>
              <a:t>مما يضمن إمكانية تتبع سلامة المعدات وتحسين </a:t>
            </a:r>
            <a:r>
              <a:rPr lang="en-US" dirty="0"/>
              <a:t>HSE</a:t>
            </a: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5362" y="-5405"/>
            <a:ext cx="1258407" cy="8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70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C73823-F65E-4985-AACE-BC9D249C3799}"/>
              </a:ext>
            </a:extLst>
          </p:cNvPr>
          <p:cNvSpPr>
            <a:spLocks noGrp="1"/>
          </p:cNvSpPr>
          <p:nvPr>
            <p:ph type="ctrTitle"/>
          </p:nvPr>
        </p:nvSpPr>
        <p:spPr>
          <a:xfrm>
            <a:off x="2137450" y="257040"/>
            <a:ext cx="4727374" cy="594000"/>
          </a:xfrm>
        </p:spPr>
        <p:txBody>
          <a:bodyPr/>
          <a:lstStyle/>
          <a:p>
            <a:r>
              <a:rPr lang="en-US" dirty="0"/>
              <a:t>Electric inspection</a:t>
            </a:r>
          </a:p>
        </p:txBody>
      </p:sp>
      <p:sp>
        <p:nvSpPr>
          <p:cNvPr id="3" name="Google Shape;332;p33">
            <a:extLst>
              <a:ext uri="{FF2B5EF4-FFF2-40B4-BE49-F238E27FC236}">
                <a16:creationId xmlns="" xmlns:a16="http://schemas.microsoft.com/office/drawing/2014/main" id="{709A8D9A-64BA-4A9E-A8F2-A5A5BE7A8BF8}"/>
              </a:ext>
            </a:extLst>
          </p:cNvPr>
          <p:cNvSpPr txBox="1">
            <a:spLocks/>
          </p:cNvSpPr>
          <p:nvPr/>
        </p:nvSpPr>
        <p:spPr>
          <a:xfrm>
            <a:off x="1066125" y="728211"/>
            <a:ext cx="5940425" cy="22360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r>
              <a:rPr lang="en-US" sz="1400" dirty="0"/>
              <a:t>Junction Boxes</a:t>
            </a:r>
          </a:p>
          <a:p>
            <a:pPr indent="-317500">
              <a:buSzPts val="1400"/>
            </a:pPr>
            <a:r>
              <a:rPr lang="en-US" sz="1400" dirty="0"/>
              <a:t>Control Panels</a:t>
            </a:r>
          </a:p>
          <a:p>
            <a:pPr indent="-317500">
              <a:buSzPts val="1400"/>
            </a:pPr>
            <a:r>
              <a:rPr lang="en-US" sz="1400" dirty="0"/>
              <a:t>Electrical Systems </a:t>
            </a:r>
          </a:p>
          <a:p>
            <a:pPr indent="-317500">
              <a:buSzPts val="1400"/>
            </a:pPr>
            <a:r>
              <a:rPr lang="en-US" sz="1400" dirty="0"/>
              <a:t>Transformers</a:t>
            </a:r>
          </a:p>
          <a:p>
            <a:pPr indent="-317500">
              <a:buSzPts val="1400"/>
            </a:pPr>
            <a:r>
              <a:rPr lang="en-US" sz="1400" dirty="0"/>
              <a:t>Switchgears</a:t>
            </a:r>
          </a:p>
          <a:p>
            <a:pPr indent="-317500">
              <a:buSzPts val="1400"/>
            </a:pPr>
            <a:r>
              <a:rPr lang="en-US" sz="1400" dirty="0"/>
              <a:t>Motor Control Centers</a:t>
            </a:r>
          </a:p>
          <a:p>
            <a:pPr indent="-317500">
              <a:buSzPts val="1400"/>
            </a:pPr>
            <a:r>
              <a:rPr lang="en-US" sz="1400" dirty="0"/>
              <a:t>Electric Motors (over 500 HP)</a:t>
            </a:r>
          </a:p>
          <a:p>
            <a:pPr indent="-317500">
              <a:buSzPts val="1400"/>
            </a:pPr>
            <a:r>
              <a:rPr lang="en-US" sz="1400" dirty="0"/>
              <a:t>By welding, and fabrication </a:t>
            </a:r>
          </a:p>
          <a:p>
            <a:pPr marL="0" indent="0">
              <a:buFont typeface="Cabin"/>
              <a:buNone/>
            </a:pPr>
            <a:endParaRPr lang="en-US" sz="1400" dirty="0"/>
          </a:p>
        </p:txBody>
      </p:sp>
      <p:pic>
        <p:nvPicPr>
          <p:cNvPr id="7" name="Picture 2" descr="E:\work\Picture1.png">
            <a:extLst>
              <a:ext uri="{FF2B5EF4-FFF2-40B4-BE49-F238E27FC236}">
                <a16:creationId xmlns="" xmlns:a16="http://schemas.microsoft.com/office/drawing/2014/main" id="{EE3C0376-82AA-4447-93CD-08E61B635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553" y="851040"/>
            <a:ext cx="1259896" cy="164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 xmlns:a16="http://schemas.microsoft.com/office/drawing/2014/main" id="{8F42BFFD-D13D-4159-B1DF-A82F1E32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816" y="1497118"/>
            <a:ext cx="1328737" cy="866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9010" y="2984133"/>
            <a:ext cx="4006225" cy="307777"/>
          </a:xfrm>
          <a:prstGeom prst="rect">
            <a:avLst/>
          </a:prstGeom>
        </p:spPr>
        <p:txBody>
          <a:bodyPr wrap="none">
            <a:spAutoFit/>
          </a:bodyPr>
          <a:lstStyle/>
          <a:p>
            <a:r>
              <a:rPr lang="en-US" dirty="0"/>
              <a:t>Low and Medium Voltage Cable Testing Service</a:t>
            </a:r>
          </a:p>
        </p:txBody>
      </p:sp>
      <p:pic>
        <p:nvPicPr>
          <p:cNvPr id="14" name="Picture 13" descr="Description: http://www.technopowereg.com/Testing_Services_files/image006.gif"/>
          <p:cNvPicPr/>
          <p:nvPr/>
        </p:nvPicPr>
        <p:blipFill>
          <a:blip r:embed="rId4">
            <a:extLst>
              <a:ext uri="{28A0092B-C50C-407E-A947-70E740481C1C}">
                <a14:useLocalDpi xmlns:a14="http://schemas.microsoft.com/office/drawing/2010/main" val="0"/>
              </a:ext>
            </a:extLst>
          </a:blip>
          <a:srcRect/>
          <a:stretch>
            <a:fillRect/>
          </a:stretch>
        </p:blipFill>
        <p:spPr bwMode="auto">
          <a:xfrm>
            <a:off x="6387235" y="2492990"/>
            <a:ext cx="1085850" cy="1295400"/>
          </a:xfrm>
          <a:prstGeom prst="rect">
            <a:avLst/>
          </a:prstGeom>
          <a:noFill/>
          <a:ln>
            <a:noFill/>
          </a:ln>
        </p:spPr>
      </p:pic>
      <p:pic>
        <p:nvPicPr>
          <p:cNvPr id="5123" name="Picture 3" descr="psd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136" y="2542202"/>
            <a:ext cx="849313" cy="1196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wnload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139" y="3458984"/>
            <a:ext cx="995362" cy="6588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88340" y="4283985"/>
            <a:ext cx="3865161" cy="307777"/>
          </a:xfrm>
          <a:prstGeom prst="rect">
            <a:avLst/>
          </a:prstGeom>
        </p:spPr>
        <p:txBody>
          <a:bodyPr wrap="none">
            <a:spAutoFit/>
          </a:bodyPr>
          <a:lstStyle/>
          <a:p>
            <a:r>
              <a:rPr lang="en-US" b="1" u="sng" dirty="0"/>
              <a:t> Solar Testing &amp; Photovoltaic (PV) Systems</a:t>
            </a:r>
            <a:endParaRPr lang="en-US" dirty="0"/>
          </a:p>
        </p:txBody>
      </p:sp>
      <p:sp>
        <p:nvSpPr>
          <p:cNvPr id="16" name="Rectangle 6"/>
          <p:cNvSpPr>
            <a:spLocks noChangeArrowheads="1"/>
          </p:cNvSpPr>
          <p:nvPr/>
        </p:nvSpPr>
        <p:spPr bwMode="auto">
          <a:xfrm>
            <a:off x="447869" y="3387727"/>
            <a:ext cx="5859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buFontTx/>
              <a:buNone/>
            </a:pPr>
            <a:r>
              <a:rPr lang="en-US" sz="1000" dirty="0">
                <a:latin typeface="Microsoft New Tai Lue" pitchFamily="34" charset="0"/>
                <a:ea typeface="Times New Roman" pitchFamily="18" charset="0"/>
                <a:cs typeface="Arial" pitchFamily="34" charset="0"/>
              </a:rPr>
              <a:t>EPIS have the modern and high technology portable cable testing equipment</a:t>
            </a:r>
            <a:r>
              <a:rPr lang="en-US" sz="1000" dirty="0">
                <a:latin typeface="Calibri"/>
                <a:ea typeface="Times New Roman" pitchFamily="18" charset="0"/>
                <a:cs typeface="Arial" pitchFamily="34" charset="0"/>
              </a:rPr>
              <a:t>’</a:t>
            </a:r>
            <a:r>
              <a:rPr lang="en-US" sz="1000" dirty="0">
                <a:latin typeface="Microsoft New Tai Lue" pitchFamily="34" charset="0"/>
                <a:ea typeface="Times New Roman" pitchFamily="18" charset="0"/>
                <a:cs typeface="Arial" pitchFamily="34" charset="0"/>
              </a:rPr>
              <a:t>s for testing the insulation system of the Low and</a:t>
            </a:r>
            <a:endParaRPr lang="en-US" sz="1800" dirty="0">
              <a:solidFill>
                <a:srgbClr val="2F3848"/>
              </a:solidFill>
              <a:latin typeface="Arial" pitchFamily="34" charset="0"/>
              <a:cs typeface="Arial" pitchFamily="34" charset="0"/>
            </a:endParaRPr>
          </a:p>
        </p:txBody>
      </p:sp>
      <p:sp>
        <p:nvSpPr>
          <p:cNvPr id="17" name="Rectangle 7"/>
          <p:cNvSpPr>
            <a:spLocks noChangeArrowheads="1"/>
          </p:cNvSpPr>
          <p:nvPr/>
        </p:nvSpPr>
        <p:spPr bwMode="auto">
          <a:xfrm>
            <a:off x="2304026" y="3548648"/>
            <a:ext cx="15039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buClrTx/>
              <a:buFontTx/>
              <a:buNone/>
            </a:pPr>
            <a:r>
              <a:rPr lang="en-US" sz="1000" dirty="0">
                <a:latin typeface="Microsoft New Tai Lue" pitchFamily="34" charset="0"/>
                <a:ea typeface="Times New Roman" pitchFamily="18" charset="0"/>
                <a:cs typeface="Arial" pitchFamily="34" charset="0"/>
              </a:rPr>
              <a:t> Medium </a:t>
            </a:r>
            <a:r>
              <a:rPr lang="en-US" sz="1000" dirty="0" err="1">
                <a:latin typeface="Microsoft New Tai Lue" pitchFamily="34" charset="0"/>
                <a:ea typeface="Times New Roman" pitchFamily="18" charset="0"/>
                <a:cs typeface="Arial" pitchFamily="34" charset="0"/>
              </a:rPr>
              <a:t>Voltae</a:t>
            </a:r>
            <a:r>
              <a:rPr lang="en-US" sz="1000" dirty="0">
                <a:latin typeface="Microsoft New Tai Lue" pitchFamily="34" charset="0"/>
                <a:ea typeface="Times New Roman" pitchFamily="18" charset="0"/>
                <a:cs typeface="Arial" pitchFamily="34" charset="0"/>
              </a:rPr>
              <a:t> cables.</a:t>
            </a:r>
            <a:endParaRPr lang="en-US" sz="1800" dirty="0">
              <a:solidFill>
                <a:srgbClr val="2F3848"/>
              </a:solidFill>
              <a:latin typeface="Arial" pitchFamily="34" charset="0"/>
              <a:cs typeface="Arial" pitchFamily="34" charset="0"/>
            </a:endParaRPr>
          </a:p>
        </p:txBody>
      </p:sp>
      <p:pic>
        <p:nvPicPr>
          <p:cNvPr id="5128" name="Picture 13" descr="Description: Description: http://www.technopowereg.com/Testing_Services_files/image01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4" y="4010605"/>
            <a:ext cx="696686" cy="1063047"/>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a:spLocks noChangeArrowheads="1"/>
          </p:cNvSpPr>
          <p:nvPr/>
        </p:nvSpPr>
        <p:spPr bwMode="auto">
          <a:xfrm>
            <a:off x="2209800" y="5974080"/>
            <a:ext cx="487045" cy="105410"/>
          </a:xfrm>
          <a:prstGeom prst="roundRect">
            <a:avLst>
              <a:gd name="adj" fmla="val 16667"/>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8" name="Rectangle 10"/>
          <p:cNvSpPr>
            <a:spLocks noChangeArrowheads="1"/>
          </p:cNvSpPr>
          <p:nvPr/>
        </p:nvSpPr>
        <p:spPr bwMode="auto">
          <a:xfrm>
            <a:off x="870857" y="3880385"/>
            <a:ext cx="31654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buFontTx/>
              <a:buNone/>
            </a:pPr>
            <a:r>
              <a:rPr lang="en-US" sz="1000" b="1" dirty="0">
                <a:solidFill>
                  <a:srgbClr val="0000FF"/>
                </a:solidFill>
                <a:latin typeface="Microsoft New Tai Lue" pitchFamily="34" charset="0"/>
                <a:ea typeface="Times New Roman" pitchFamily="18" charset="0"/>
                <a:cs typeface="Arial" pitchFamily="34" charset="0"/>
                <a:hlinkClick r:id="rId8"/>
              </a:rPr>
              <a:t>Thermal imaging survey for detection hot spots</a:t>
            </a:r>
            <a:endParaRPr lang="en-US" sz="600" dirty="0">
              <a:solidFill>
                <a:srgbClr val="2F3848"/>
              </a:solidFill>
              <a:latin typeface="Arial" pitchFamily="34" charset="0"/>
              <a:cs typeface="Arial" pitchFamily="34" charset="0"/>
            </a:endParaRPr>
          </a:p>
        </p:txBody>
      </p:sp>
      <p:sp>
        <p:nvSpPr>
          <p:cNvPr id="19" name="Rectangle 11"/>
          <p:cNvSpPr>
            <a:spLocks noChangeArrowheads="1"/>
          </p:cNvSpPr>
          <p:nvPr/>
        </p:nvSpPr>
        <p:spPr bwMode="auto">
          <a:xfrm>
            <a:off x="943907" y="4160874"/>
            <a:ext cx="35058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buFontTx/>
              <a:buNone/>
            </a:pPr>
            <a:r>
              <a:rPr lang="en-US" sz="1000" dirty="0">
                <a:latin typeface="Microsoft New Tai Lue" pitchFamily="34" charset="0"/>
                <a:ea typeface="Times New Roman" pitchFamily="18" charset="0"/>
                <a:cs typeface="Arial" pitchFamily="34" charset="0"/>
              </a:rPr>
              <a:t>The company has the most advanced Infrared thermal imaging camera as well as the infrared thermometers for both short and long distances targets.</a:t>
            </a:r>
            <a:endParaRPr lang="en-US" sz="1800" dirty="0">
              <a:solidFill>
                <a:srgbClr val="2F3848"/>
              </a:solidFill>
              <a:latin typeface="Arial" pitchFamily="34" charset="0"/>
              <a:cs typeface="Arial" pitchFamily="34" charset="0"/>
            </a:endParaRPr>
          </a:p>
        </p:txBody>
      </p:sp>
      <p:pic>
        <p:nvPicPr>
          <p:cNvPr id="1126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8661" y="0"/>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44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C73823-F65E-4985-AACE-BC9D249C3799}"/>
              </a:ext>
            </a:extLst>
          </p:cNvPr>
          <p:cNvSpPr>
            <a:spLocks noGrp="1"/>
          </p:cNvSpPr>
          <p:nvPr>
            <p:ph type="ctrTitle"/>
          </p:nvPr>
        </p:nvSpPr>
        <p:spPr>
          <a:xfrm>
            <a:off x="2137450" y="257040"/>
            <a:ext cx="4727374" cy="594000"/>
          </a:xfrm>
        </p:spPr>
        <p:txBody>
          <a:bodyPr/>
          <a:lstStyle/>
          <a:p>
            <a:r>
              <a:rPr lang="ar-EG" dirty="0"/>
              <a:t>الفحص الكهربائي</a:t>
            </a:r>
            <a:endParaRPr lang="en-US" dirty="0"/>
          </a:p>
        </p:txBody>
      </p:sp>
      <p:sp>
        <p:nvSpPr>
          <p:cNvPr id="3" name="Google Shape;332;p33">
            <a:extLst>
              <a:ext uri="{FF2B5EF4-FFF2-40B4-BE49-F238E27FC236}">
                <a16:creationId xmlns="" xmlns:a16="http://schemas.microsoft.com/office/drawing/2014/main" id="{709A8D9A-64BA-4A9E-A8F2-A5A5BE7A8BF8}"/>
              </a:ext>
            </a:extLst>
          </p:cNvPr>
          <p:cNvSpPr txBox="1">
            <a:spLocks/>
          </p:cNvSpPr>
          <p:nvPr/>
        </p:nvSpPr>
        <p:spPr>
          <a:xfrm>
            <a:off x="1066125" y="728211"/>
            <a:ext cx="5940425" cy="22360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r>
              <a:rPr lang="ar-EG" sz="1400" dirty="0"/>
              <a:t>مربعات تقاطع</a:t>
            </a:r>
          </a:p>
          <a:p>
            <a:pPr indent="-317500">
              <a:buSzPts val="1400"/>
            </a:pPr>
            <a:r>
              <a:rPr lang="ar-EG" sz="1400" dirty="0"/>
              <a:t>لوحات تحكم</a:t>
            </a:r>
          </a:p>
          <a:p>
            <a:pPr indent="-317500">
              <a:buSzPts val="1400"/>
            </a:pPr>
            <a:r>
              <a:rPr lang="ar-EG" sz="1400" dirty="0"/>
              <a:t>الأنظمة الكهربائية</a:t>
            </a:r>
          </a:p>
          <a:p>
            <a:pPr indent="-317500">
              <a:buSzPts val="1400"/>
            </a:pPr>
            <a:r>
              <a:rPr lang="ar-EG" sz="1400" dirty="0"/>
              <a:t>محولات</a:t>
            </a:r>
          </a:p>
          <a:p>
            <a:pPr indent="-317500">
              <a:buSzPts val="1400"/>
            </a:pPr>
            <a:r>
              <a:rPr lang="ar-EG" sz="1400" dirty="0"/>
              <a:t>المفاتيح</a:t>
            </a:r>
          </a:p>
          <a:p>
            <a:pPr indent="-317500">
              <a:buSzPts val="1400"/>
            </a:pPr>
            <a:r>
              <a:rPr lang="ar-EG" sz="1400" dirty="0"/>
              <a:t>مراكز التحكم في المحركات</a:t>
            </a:r>
          </a:p>
          <a:p>
            <a:pPr indent="-317500">
              <a:buSzPts val="1400"/>
            </a:pPr>
            <a:r>
              <a:rPr lang="ar-EG" sz="1400" dirty="0"/>
              <a:t>المحركات الكهربائية (أكثر من 500 حصان)</a:t>
            </a:r>
          </a:p>
          <a:p>
            <a:pPr indent="-317500">
              <a:buSzPts val="1400"/>
            </a:pPr>
            <a:r>
              <a:rPr lang="ar-EG" sz="1400" dirty="0"/>
              <a:t>عن طريق اللحام والتصنيع</a:t>
            </a:r>
            <a:endParaRPr lang="en-US" sz="1400" dirty="0"/>
          </a:p>
        </p:txBody>
      </p:sp>
      <p:pic>
        <p:nvPicPr>
          <p:cNvPr id="7" name="Picture 2" descr="E:\work\Picture1.png">
            <a:extLst>
              <a:ext uri="{FF2B5EF4-FFF2-40B4-BE49-F238E27FC236}">
                <a16:creationId xmlns="" xmlns:a16="http://schemas.microsoft.com/office/drawing/2014/main" id="{EE3C0376-82AA-4447-93CD-08E61B635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553" y="851040"/>
            <a:ext cx="1259896" cy="164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 xmlns:a16="http://schemas.microsoft.com/office/drawing/2014/main" id="{8F42BFFD-D13D-4159-B1DF-A82F1E32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816" y="1497118"/>
            <a:ext cx="1328737" cy="866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9010" y="2984133"/>
            <a:ext cx="3180679" cy="307777"/>
          </a:xfrm>
          <a:prstGeom prst="rect">
            <a:avLst/>
          </a:prstGeom>
        </p:spPr>
        <p:txBody>
          <a:bodyPr wrap="none">
            <a:spAutoFit/>
          </a:bodyPr>
          <a:lstStyle/>
          <a:p>
            <a:r>
              <a:rPr lang="ar-EG" dirty="0"/>
              <a:t>خدمة اختبار الكابلات ذات الجهد المنخفض والمتوسط</a:t>
            </a:r>
            <a:endParaRPr lang="en-US" dirty="0"/>
          </a:p>
        </p:txBody>
      </p:sp>
      <p:pic>
        <p:nvPicPr>
          <p:cNvPr id="14" name="Picture 13" descr="Description: http://www.technopowereg.com/Testing_Services_files/image006.gif"/>
          <p:cNvPicPr/>
          <p:nvPr/>
        </p:nvPicPr>
        <p:blipFill>
          <a:blip r:embed="rId4">
            <a:extLst>
              <a:ext uri="{28A0092B-C50C-407E-A947-70E740481C1C}">
                <a14:useLocalDpi xmlns:a14="http://schemas.microsoft.com/office/drawing/2010/main" val="0"/>
              </a:ext>
            </a:extLst>
          </a:blip>
          <a:srcRect/>
          <a:stretch>
            <a:fillRect/>
          </a:stretch>
        </p:blipFill>
        <p:spPr bwMode="auto">
          <a:xfrm>
            <a:off x="6387235" y="2492990"/>
            <a:ext cx="1085850" cy="1295400"/>
          </a:xfrm>
          <a:prstGeom prst="rect">
            <a:avLst/>
          </a:prstGeom>
          <a:noFill/>
          <a:ln>
            <a:noFill/>
          </a:ln>
        </p:spPr>
      </p:pic>
      <p:pic>
        <p:nvPicPr>
          <p:cNvPr id="5123" name="Picture 3" descr="psd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136" y="2542202"/>
            <a:ext cx="849313" cy="1196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wnload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139" y="3458984"/>
            <a:ext cx="995362" cy="6588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13" descr="Description: Description: http://www.technopowereg.com/Testing_Services_files/image01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4" y="4010605"/>
            <a:ext cx="696686" cy="1063047"/>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a:spLocks noChangeArrowheads="1"/>
          </p:cNvSpPr>
          <p:nvPr/>
        </p:nvSpPr>
        <p:spPr bwMode="auto">
          <a:xfrm>
            <a:off x="2209800" y="5974080"/>
            <a:ext cx="487045" cy="105410"/>
          </a:xfrm>
          <a:prstGeom prst="roundRect">
            <a:avLst>
              <a:gd name="adj" fmla="val 16667"/>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8" name="Rectangle 10"/>
          <p:cNvSpPr>
            <a:spLocks noChangeArrowheads="1"/>
          </p:cNvSpPr>
          <p:nvPr/>
        </p:nvSpPr>
        <p:spPr bwMode="auto">
          <a:xfrm>
            <a:off x="870857" y="3880385"/>
            <a:ext cx="31654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buClrTx/>
            </a:pPr>
            <a:r>
              <a:rPr lang="ar-EG" sz="1000" b="1" dirty="0">
                <a:solidFill>
                  <a:srgbClr val="0000FF"/>
                </a:solidFill>
                <a:latin typeface="Microsoft New Tai Lue" pitchFamily="34" charset="0"/>
                <a:ea typeface="Times New Roman" pitchFamily="18" charset="0"/>
                <a:cs typeface="Arial" pitchFamily="34" charset="0"/>
              </a:rPr>
              <a:t>المسح التصويري الحراري لاكتشاف النقاط الساخنة</a:t>
            </a:r>
            <a:endParaRPr kumimoji="0" lang="en-US" sz="6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1"/>
          <p:cNvSpPr>
            <a:spLocks noChangeArrowheads="1"/>
          </p:cNvSpPr>
          <p:nvPr/>
        </p:nvSpPr>
        <p:spPr bwMode="auto">
          <a:xfrm>
            <a:off x="943907" y="4160874"/>
            <a:ext cx="35058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buClrTx/>
            </a:pPr>
            <a:r>
              <a:rPr lang="ar-EG" sz="1000" dirty="0">
                <a:latin typeface="Microsoft New Tai Lue" pitchFamily="34" charset="0"/>
                <a:ea typeface="Times New Roman" pitchFamily="18" charset="0"/>
                <a:cs typeface="Arial" pitchFamily="34" charset="0"/>
              </a:rPr>
              <a:t>تمتلك الشركة أكثر كاميرات التصوير الحراري بالأشعة تحت الحمراء تقدمًا بالإضافة إلى موازين الحرارة بالأشعة تحت الحمراء للأهداف ذات المسافات القصيرة والطويلة.</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1453349" y="3265170"/>
            <a:ext cx="4572000" cy="523220"/>
          </a:xfrm>
          <a:prstGeom prst="rect">
            <a:avLst/>
          </a:prstGeom>
        </p:spPr>
        <p:txBody>
          <a:bodyPr>
            <a:spAutoFit/>
          </a:bodyPr>
          <a:lstStyle/>
          <a:p>
            <a:pPr algn="r" rtl="1"/>
            <a:r>
              <a:rPr lang="ar-EG" dirty="0"/>
              <a:t>تمتلك </a:t>
            </a:r>
            <a:r>
              <a:rPr lang="en-US" dirty="0"/>
              <a:t>EPIS </a:t>
            </a:r>
            <a:r>
              <a:rPr lang="ar-EG" dirty="0"/>
              <a:t>معدات اختبار الكابلات المحمولة الحديثة والعالية التقنية لاختبار نظام العزل لكابلات الجهد المنخفض والمتوسط.</a:t>
            </a:r>
            <a:endParaRPr lang="en-US" dirty="0"/>
          </a:p>
        </p:txBody>
      </p:sp>
      <p:sp>
        <p:nvSpPr>
          <p:cNvPr id="9" name="Rectangle 8"/>
          <p:cNvSpPr/>
          <p:nvPr/>
        </p:nvSpPr>
        <p:spPr>
          <a:xfrm>
            <a:off x="5624462" y="4283984"/>
            <a:ext cx="3082895" cy="307777"/>
          </a:xfrm>
          <a:prstGeom prst="rect">
            <a:avLst/>
          </a:prstGeom>
        </p:spPr>
        <p:txBody>
          <a:bodyPr wrap="none">
            <a:spAutoFit/>
          </a:bodyPr>
          <a:lstStyle/>
          <a:p>
            <a:r>
              <a:rPr lang="ar-EG" dirty="0"/>
              <a:t>اختبار الطاقة الشمسية وأنظمة الخلايا الكهروضوئية</a:t>
            </a:r>
            <a:endParaRPr lang="en-US" dirty="0"/>
          </a:p>
        </p:txBody>
      </p:sp>
      <p:pic>
        <p:nvPicPr>
          <p:cNvPr id="102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8711" y="18662"/>
            <a:ext cx="1159111" cy="76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6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7" name="Google Shape;333;p33">
            <a:extLst>
              <a:ext uri="{FF2B5EF4-FFF2-40B4-BE49-F238E27FC236}">
                <a16:creationId xmlns="" xmlns:a16="http://schemas.microsoft.com/office/drawing/2014/main" id="{815B03DF-5A1D-4DDA-B6CB-552C840B1D69}"/>
              </a:ext>
            </a:extLst>
          </p:cNvPr>
          <p:cNvSpPr txBox="1">
            <a:spLocks/>
          </p:cNvSpPr>
          <p:nvPr/>
        </p:nvSpPr>
        <p:spPr>
          <a:xfrm>
            <a:off x="2050287" y="159740"/>
            <a:ext cx="5259637" cy="7452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14256"/>
              </a:buClr>
              <a:buSzPts val="2400"/>
              <a:buFont typeface="Montserrat"/>
              <a:buNone/>
              <a:defRPr sz="2400" b="0" i="0" u="none" strike="noStrike" cap="none">
                <a:solidFill>
                  <a:srgbClr val="314256"/>
                </a:solidFill>
                <a:latin typeface="Montserrat"/>
                <a:ea typeface="Montserrat"/>
                <a:cs typeface="Montserrat"/>
                <a:sym typeface="Montserrat"/>
              </a:defRPr>
            </a:lvl1pPr>
            <a:lvl2pPr marR="0" lvl="1"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2pPr>
            <a:lvl3pPr marR="0" lvl="2"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3pPr>
            <a:lvl4pPr marR="0" lvl="3"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4pPr>
            <a:lvl5pPr marR="0" lvl="4"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5pPr>
            <a:lvl6pPr marR="0" lvl="5"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6pPr>
            <a:lvl7pPr marR="0" lvl="6"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7pPr>
            <a:lvl8pPr marR="0" lvl="7"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8pPr>
            <a:lvl9pPr marR="0" lvl="8"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9pPr>
          </a:lstStyle>
          <a:p>
            <a:r>
              <a:rPr lang="en-US" dirty="0"/>
              <a:t>Mechanical vibration Inspection</a:t>
            </a:r>
          </a:p>
        </p:txBody>
      </p:sp>
      <p:sp>
        <p:nvSpPr>
          <p:cNvPr id="13" name="Google Shape;332;p33">
            <a:extLst>
              <a:ext uri="{FF2B5EF4-FFF2-40B4-BE49-F238E27FC236}">
                <a16:creationId xmlns="" xmlns:a16="http://schemas.microsoft.com/office/drawing/2014/main" id="{4712A5F8-C39D-48D8-A95A-4433F920C420}"/>
              </a:ext>
            </a:extLst>
          </p:cNvPr>
          <p:cNvSpPr txBox="1">
            <a:spLocks/>
          </p:cNvSpPr>
          <p:nvPr/>
        </p:nvSpPr>
        <p:spPr>
          <a:xfrm>
            <a:off x="1064523" y="905034"/>
            <a:ext cx="7527053" cy="11419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endParaRPr lang="en-US" sz="1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613" y="3312337"/>
            <a:ext cx="2358516" cy="14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66334" y="659556"/>
            <a:ext cx="7072604" cy="3970318"/>
          </a:xfrm>
          <a:prstGeom prst="rect">
            <a:avLst/>
          </a:prstGeom>
        </p:spPr>
        <p:txBody>
          <a:bodyPr wrap="square">
            <a:spAutoFit/>
          </a:bodyPr>
          <a:lstStyle/>
          <a:p>
            <a:r>
              <a:rPr lang="en-US" dirty="0">
                <a:solidFill>
                  <a:schemeClr val="tx1">
                    <a:lumMod val="75000"/>
                  </a:schemeClr>
                </a:solidFill>
              </a:rPr>
              <a:t>Why is Vibration Study and Analysis Important?</a:t>
            </a:r>
          </a:p>
          <a:p>
            <a:endParaRPr lang="en-US" dirty="0">
              <a:solidFill>
                <a:schemeClr val="tx1">
                  <a:lumMod val="75000"/>
                </a:schemeClr>
              </a:solidFill>
            </a:endParaRPr>
          </a:p>
          <a:p>
            <a:r>
              <a:rPr lang="en-US" dirty="0">
                <a:solidFill>
                  <a:schemeClr val="tx1">
                    <a:lumMod val="75000"/>
                  </a:schemeClr>
                </a:solidFill>
              </a:rPr>
              <a:t>The vibration analysis is a very important technique, in terms of mechanical vibrations for machine diagnosis. It is based on the high information content provided by the machine vibration signals that are an indicator of machine condition, used for the diagnosis of faults. Vibration analysis in a predictive maintenance program, is widely used for monitoring and detection of initial and critical faults in machinery parts, like shafts, bearings, rotors, couplings, motors etc. Some problems that are usually detected by vibration analysis are: unbalance, misalignment, bent shaft, rolling bearing faults, eccentricity, resonance, looseness, rotor rub, fluid-film bearing instabilities, gear faults, belt/sheave problems.</a:t>
            </a:r>
          </a:p>
          <a:p>
            <a:r>
              <a:rPr lang="en-US" dirty="0">
                <a:solidFill>
                  <a:schemeClr val="tx1">
                    <a:lumMod val="75000"/>
                  </a:schemeClr>
                </a:solidFill>
              </a:rPr>
              <a:t>Following are the reasons that makes vibration study and analysis important:</a:t>
            </a:r>
          </a:p>
          <a:p>
            <a:r>
              <a:rPr lang="en-US" dirty="0">
                <a:solidFill>
                  <a:schemeClr val="tx1">
                    <a:lumMod val="75000"/>
                  </a:schemeClr>
                </a:solidFill>
              </a:rPr>
              <a:t>Reduces equipment costs:</a:t>
            </a:r>
          </a:p>
          <a:p>
            <a:r>
              <a:rPr lang="en-US" dirty="0">
                <a:solidFill>
                  <a:schemeClr val="tx1">
                    <a:lumMod val="75000"/>
                  </a:schemeClr>
                </a:solidFill>
              </a:rPr>
              <a:t>Reduces labor costs</a:t>
            </a:r>
          </a:p>
          <a:p>
            <a:r>
              <a:rPr lang="en-US" dirty="0">
                <a:solidFill>
                  <a:schemeClr val="tx1">
                    <a:lumMod val="75000"/>
                  </a:schemeClr>
                </a:solidFill>
              </a:rPr>
              <a:t>Reduces lost production time</a:t>
            </a:r>
          </a:p>
          <a:p>
            <a:r>
              <a:rPr lang="en-US" dirty="0">
                <a:solidFill>
                  <a:schemeClr val="tx1">
                    <a:lumMod val="75000"/>
                  </a:schemeClr>
                </a:solidFill>
              </a:rPr>
              <a:t>Increases safety</a:t>
            </a:r>
          </a:p>
          <a:p>
            <a:r>
              <a:rPr lang="en-US" dirty="0">
                <a:solidFill>
                  <a:schemeClr val="tx1">
                    <a:lumMod val="75000"/>
                  </a:schemeClr>
                </a:solidFill>
              </a:rPr>
              <a:t>Increases revenue</a:t>
            </a:r>
          </a:p>
          <a:p>
            <a:r>
              <a:rPr lang="en-US" dirty="0">
                <a:solidFill>
                  <a:schemeClr val="tx1">
                    <a:lumMod val="75000"/>
                  </a:schemeClr>
                </a:solidFill>
              </a:rPr>
              <a:t>Increases efficiency of employee time</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623" y="519774"/>
            <a:ext cx="1170377" cy="77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46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7" name="Google Shape;333;p33">
            <a:extLst>
              <a:ext uri="{FF2B5EF4-FFF2-40B4-BE49-F238E27FC236}">
                <a16:creationId xmlns="" xmlns:a16="http://schemas.microsoft.com/office/drawing/2014/main" id="{815B03DF-5A1D-4DDA-B6CB-552C840B1D69}"/>
              </a:ext>
            </a:extLst>
          </p:cNvPr>
          <p:cNvSpPr txBox="1">
            <a:spLocks/>
          </p:cNvSpPr>
          <p:nvPr/>
        </p:nvSpPr>
        <p:spPr>
          <a:xfrm>
            <a:off x="408099" y="91508"/>
            <a:ext cx="5259637" cy="5680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14256"/>
              </a:buClr>
              <a:buSzPts val="2400"/>
              <a:buFont typeface="Montserrat"/>
              <a:buNone/>
              <a:defRPr sz="2400" b="0" i="0" u="none" strike="noStrike" cap="none">
                <a:solidFill>
                  <a:srgbClr val="314256"/>
                </a:solidFill>
                <a:latin typeface="Montserrat"/>
                <a:ea typeface="Montserrat"/>
                <a:cs typeface="Montserrat"/>
                <a:sym typeface="Montserrat"/>
              </a:defRPr>
            </a:lvl1pPr>
            <a:lvl2pPr marR="0" lvl="1"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2pPr>
            <a:lvl3pPr marR="0" lvl="2"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3pPr>
            <a:lvl4pPr marR="0" lvl="3"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4pPr>
            <a:lvl5pPr marR="0" lvl="4"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5pPr>
            <a:lvl6pPr marR="0" lvl="5"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6pPr>
            <a:lvl7pPr marR="0" lvl="6"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7pPr>
            <a:lvl8pPr marR="0" lvl="7"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8pPr>
            <a:lvl9pPr marR="0" lvl="8"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9pPr>
          </a:lstStyle>
          <a:p>
            <a:pPr algn="r" rtl="1"/>
            <a:r>
              <a:rPr lang="ar-EG" dirty="0"/>
              <a:t>فحص الاهتزاز الميكانيكي</a:t>
            </a:r>
            <a:endParaRPr lang="en-US" dirty="0"/>
          </a:p>
        </p:txBody>
      </p:sp>
      <p:sp>
        <p:nvSpPr>
          <p:cNvPr id="13" name="Google Shape;332;p33">
            <a:extLst>
              <a:ext uri="{FF2B5EF4-FFF2-40B4-BE49-F238E27FC236}">
                <a16:creationId xmlns="" xmlns:a16="http://schemas.microsoft.com/office/drawing/2014/main" id="{4712A5F8-C39D-48D8-A95A-4433F920C420}"/>
              </a:ext>
            </a:extLst>
          </p:cNvPr>
          <p:cNvSpPr txBox="1">
            <a:spLocks/>
          </p:cNvSpPr>
          <p:nvPr/>
        </p:nvSpPr>
        <p:spPr>
          <a:xfrm>
            <a:off x="1064523" y="905034"/>
            <a:ext cx="7527053" cy="11419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endParaRPr lang="en-US" sz="1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107" y="3060411"/>
            <a:ext cx="2358516" cy="14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66334" y="920824"/>
            <a:ext cx="7072604" cy="3323987"/>
          </a:xfrm>
          <a:prstGeom prst="rect">
            <a:avLst/>
          </a:prstGeom>
        </p:spPr>
        <p:txBody>
          <a:bodyPr wrap="square">
            <a:spAutoFit/>
          </a:bodyPr>
          <a:lstStyle/>
          <a:p>
            <a:pPr algn="r" rtl="1"/>
            <a:r>
              <a:rPr lang="ar-EG" dirty="0">
                <a:solidFill>
                  <a:srgbClr val="2F3848">
                    <a:lumMod val="75000"/>
                  </a:srgbClr>
                </a:solidFill>
              </a:rPr>
              <a:t>لماذا تعتبر دراسة وتحليل الاهتزازات مهمة؟</a:t>
            </a:r>
          </a:p>
          <a:p>
            <a:pPr algn="r" rtl="1"/>
            <a:endParaRPr lang="ar-EG" dirty="0">
              <a:solidFill>
                <a:srgbClr val="2F3848">
                  <a:lumMod val="75000"/>
                </a:srgbClr>
              </a:solidFill>
            </a:endParaRPr>
          </a:p>
          <a:p>
            <a:pPr algn="r" rtl="1"/>
            <a:r>
              <a:rPr lang="ar-EG" dirty="0">
                <a:solidFill>
                  <a:srgbClr val="2F3848">
                    <a:lumMod val="75000"/>
                  </a:srgbClr>
                </a:solidFill>
              </a:rPr>
              <a:t>يعد تحليل الاهتزاز تقنية مهمة للغاية ، من حيث الاهتزازات الميكانيكية لتشخيص الماكينة. يعتمد على محتوى المعلومات العالي الذي توفره إشارات اهتزاز الماكينة والتي تعد مؤشرًا على حالة الماكينة ، وتستخدم لتشخيص الأعطال. يستخدم تحليل الاهتزاز في برنامج الصيانة التنبؤية على نطاق واسع لرصد وكشف الأخطاء الأولية والحرجة في أجزاء الآلات ، مثل الأعمدة والمحامل والدوارات والوصلات والمحركات وما إلى ذلك. بعض المشكلات التي يتم اكتشافها عادةً عن طريق تحليل الاهتزاز هي: عدم الاتزان وعدم المحاذاة ، عمود منحني ، أخطاء محمل التدحرج ، الانحراف المركزي ، الرنين ، الرخاوة ، فرك الدوار ، عدم استقرار محمل الفيلم السائل ، أعطال التروس ، مشاكل الحزام / الحزم.</a:t>
            </a:r>
          </a:p>
          <a:p>
            <a:pPr algn="r" rtl="1"/>
            <a:r>
              <a:rPr lang="ar-EG" dirty="0">
                <a:solidFill>
                  <a:srgbClr val="2F3848">
                    <a:lumMod val="75000"/>
                  </a:srgbClr>
                </a:solidFill>
              </a:rPr>
              <a:t>فيما يلي الأسباب التي تجعل دراسة الاهتزازات وتحليلها مهمة:</a:t>
            </a:r>
          </a:p>
          <a:p>
            <a:pPr algn="r" rtl="1"/>
            <a:r>
              <a:rPr lang="ar-EG" dirty="0">
                <a:solidFill>
                  <a:srgbClr val="2F3848">
                    <a:lumMod val="75000"/>
                  </a:srgbClr>
                </a:solidFill>
              </a:rPr>
              <a:t>يقلل من تكاليف المعدات:</a:t>
            </a:r>
          </a:p>
          <a:p>
            <a:pPr algn="r" rtl="1"/>
            <a:r>
              <a:rPr lang="ar-EG" dirty="0">
                <a:solidFill>
                  <a:srgbClr val="2F3848">
                    <a:lumMod val="75000"/>
                  </a:srgbClr>
                </a:solidFill>
              </a:rPr>
              <a:t>يقلل من تكاليف العمالة</a:t>
            </a:r>
          </a:p>
          <a:p>
            <a:pPr algn="r" rtl="1"/>
            <a:r>
              <a:rPr lang="ar-EG" dirty="0">
                <a:solidFill>
                  <a:srgbClr val="2F3848">
                    <a:lumMod val="75000"/>
                  </a:srgbClr>
                </a:solidFill>
              </a:rPr>
              <a:t>يقلل وقت الإنتاج الضائع</a:t>
            </a:r>
          </a:p>
          <a:p>
            <a:pPr algn="r" rtl="1"/>
            <a:r>
              <a:rPr lang="ar-EG" dirty="0">
                <a:solidFill>
                  <a:srgbClr val="2F3848">
                    <a:lumMod val="75000"/>
                  </a:srgbClr>
                </a:solidFill>
              </a:rPr>
              <a:t>يزيد من السلامة</a:t>
            </a:r>
          </a:p>
          <a:p>
            <a:pPr algn="r" rtl="1"/>
            <a:r>
              <a:rPr lang="ar-EG" dirty="0">
                <a:solidFill>
                  <a:srgbClr val="2F3848">
                    <a:lumMod val="75000"/>
                  </a:srgbClr>
                </a:solidFill>
              </a:rPr>
              <a:t>يزيد الإيرادات</a:t>
            </a:r>
          </a:p>
          <a:p>
            <a:pPr algn="r" rtl="1"/>
            <a:r>
              <a:rPr lang="ar-EG" dirty="0">
                <a:solidFill>
                  <a:srgbClr val="2F3848">
                    <a:lumMod val="75000"/>
                  </a:srgbClr>
                </a:solidFill>
              </a:rPr>
              <a:t>يزيد من كفاءة وقت الموظف</a:t>
            </a:r>
            <a:endParaRPr lang="en-US" dirty="0">
              <a:solidFill>
                <a:srgbClr val="2F3848">
                  <a:lumMod val="75000"/>
                </a:srgbClr>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351" y="439018"/>
            <a:ext cx="1239031" cy="81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62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33"/>
          <p:cNvSpPr txBox="1">
            <a:spLocks noGrp="1"/>
          </p:cNvSpPr>
          <p:nvPr>
            <p:ph type="ctrTitle"/>
          </p:nvPr>
        </p:nvSpPr>
        <p:spPr>
          <a:xfrm>
            <a:off x="2178393" y="271141"/>
            <a:ext cx="6168000" cy="59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Pressure Testing </a:t>
            </a:r>
            <a:endParaRPr dirty="0"/>
          </a:p>
        </p:txBody>
      </p:sp>
      <p:sp>
        <p:nvSpPr>
          <p:cNvPr id="332" name="Google Shape;332;p33"/>
          <p:cNvSpPr txBox="1">
            <a:spLocks noGrp="1"/>
          </p:cNvSpPr>
          <p:nvPr>
            <p:ph type="body" idx="4294967295"/>
          </p:nvPr>
        </p:nvSpPr>
        <p:spPr>
          <a:xfrm>
            <a:off x="1214651" y="856825"/>
            <a:ext cx="5940425" cy="74529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400" dirty="0"/>
              <a:t>Pressure test facility up to </a:t>
            </a:r>
            <a:r>
              <a:rPr lang="en-US" sz="1400" dirty="0">
                <a:solidFill>
                  <a:srgbClr val="FF0000"/>
                </a:solidFill>
              </a:rPr>
              <a:t>26,000 PSI </a:t>
            </a:r>
            <a:r>
              <a:rPr lang="en-US" sz="1400" dirty="0"/>
              <a:t>with chart recorder </a:t>
            </a:r>
            <a:endParaRPr sz="1400" dirty="0"/>
          </a:p>
          <a:p>
            <a:pPr marL="457200" lvl="0" indent="-317500" algn="l" rtl="0">
              <a:spcBef>
                <a:spcPts val="0"/>
              </a:spcBef>
              <a:spcAft>
                <a:spcPts val="0"/>
              </a:spcAft>
              <a:buSzPts val="1400"/>
              <a:buChar char="●"/>
            </a:pPr>
            <a:r>
              <a:rPr lang="en-US" sz="1400" dirty="0"/>
              <a:t>Pressure testing of flow lines</a:t>
            </a:r>
            <a:endParaRPr sz="1400" dirty="0"/>
          </a:p>
          <a:p>
            <a:pPr marL="0" lvl="0" indent="0" algn="l" rtl="0">
              <a:spcBef>
                <a:spcPts val="0"/>
              </a:spcBef>
              <a:spcAft>
                <a:spcPts val="0"/>
              </a:spcAft>
              <a:buNone/>
            </a:pPr>
            <a:endParaRPr sz="1400" dirty="0"/>
          </a:p>
        </p:txBody>
      </p:sp>
      <p:pic>
        <p:nvPicPr>
          <p:cNvPr id="6" name="Picture 12">
            <a:extLst>
              <a:ext uri="{FF2B5EF4-FFF2-40B4-BE49-F238E27FC236}">
                <a16:creationId xmlns="" xmlns:a16="http://schemas.microsoft.com/office/drawing/2014/main" id="{6DFE6237-F67C-4F65-9399-528134220D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614"/>
          <a:stretch/>
        </p:blipFill>
        <p:spPr bwMode="auto">
          <a:xfrm>
            <a:off x="6503641" y="677663"/>
            <a:ext cx="2238061" cy="1354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Google Shape;333;p33">
            <a:extLst>
              <a:ext uri="{FF2B5EF4-FFF2-40B4-BE49-F238E27FC236}">
                <a16:creationId xmlns="" xmlns:a16="http://schemas.microsoft.com/office/drawing/2014/main" id="{8B04E93B-317E-4F58-89BE-8CEFE529EDA9}"/>
              </a:ext>
            </a:extLst>
          </p:cNvPr>
          <p:cNvSpPr txBox="1">
            <a:spLocks/>
          </p:cNvSpPr>
          <p:nvPr/>
        </p:nvSpPr>
        <p:spPr>
          <a:xfrm>
            <a:off x="2178393" y="2187804"/>
            <a:ext cx="6872301" cy="564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14256"/>
              </a:buClr>
              <a:buSzPts val="2400"/>
              <a:buFont typeface="Montserrat"/>
              <a:buNone/>
              <a:defRPr sz="2400" b="0" i="0" u="none" strike="noStrike" cap="none">
                <a:solidFill>
                  <a:srgbClr val="314256"/>
                </a:solidFill>
                <a:latin typeface="Montserrat"/>
                <a:ea typeface="Montserrat"/>
                <a:cs typeface="Montserrat"/>
                <a:sym typeface="Montserrat"/>
              </a:defRPr>
            </a:lvl1pPr>
            <a:lvl2pPr marR="0" lvl="1"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2pPr>
            <a:lvl3pPr marR="0" lvl="2"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3pPr>
            <a:lvl4pPr marR="0" lvl="3"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4pPr>
            <a:lvl5pPr marR="0" lvl="4"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5pPr>
            <a:lvl6pPr marR="0" lvl="5"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6pPr>
            <a:lvl7pPr marR="0" lvl="6"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7pPr>
            <a:lvl8pPr marR="0" lvl="7"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8pPr>
            <a:lvl9pPr marR="0" lvl="8"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9pPr>
          </a:lstStyle>
          <a:p>
            <a:r>
              <a:rPr lang="en-US" dirty="0"/>
              <a:t>Repair, Rethreading, Reciting of Tubular</a:t>
            </a:r>
          </a:p>
        </p:txBody>
      </p:sp>
      <p:sp>
        <p:nvSpPr>
          <p:cNvPr id="10" name="Google Shape;332;p33">
            <a:extLst>
              <a:ext uri="{FF2B5EF4-FFF2-40B4-BE49-F238E27FC236}">
                <a16:creationId xmlns="" xmlns:a16="http://schemas.microsoft.com/office/drawing/2014/main" id="{05AB5DD3-EEAE-41A6-A7E4-26319E29018D}"/>
              </a:ext>
            </a:extLst>
          </p:cNvPr>
          <p:cNvSpPr txBox="1">
            <a:spLocks/>
          </p:cNvSpPr>
          <p:nvPr/>
        </p:nvSpPr>
        <p:spPr>
          <a:xfrm>
            <a:off x="1214651" y="3094864"/>
            <a:ext cx="5940425" cy="1186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r>
              <a:rPr lang="en-US" sz="1400" dirty="0"/>
              <a:t>Machining of cross overs, subs other tools</a:t>
            </a:r>
          </a:p>
          <a:p>
            <a:pPr indent="-317500">
              <a:buSzPts val="1400"/>
            </a:pPr>
            <a:r>
              <a:rPr lang="en-US" sz="1400" dirty="0"/>
              <a:t>Repair, Reciting and Rethreading of drill pipe , heavy weight drill pipe</a:t>
            </a:r>
            <a:br>
              <a:rPr lang="en-US" sz="1400" dirty="0"/>
            </a:br>
            <a:r>
              <a:rPr lang="en-US" sz="1400" dirty="0"/>
              <a:t>drill collar, and any other tools </a:t>
            </a:r>
          </a:p>
        </p:txBody>
      </p:sp>
      <p:sp>
        <p:nvSpPr>
          <p:cNvPr id="2" name="Rectangle 1"/>
          <p:cNvSpPr/>
          <p:nvPr/>
        </p:nvSpPr>
        <p:spPr>
          <a:xfrm>
            <a:off x="5293498" y="380450"/>
            <a:ext cx="982961" cy="307777"/>
          </a:xfrm>
          <a:prstGeom prst="rect">
            <a:avLst/>
          </a:prstGeom>
        </p:spPr>
        <p:txBody>
          <a:bodyPr wrap="none">
            <a:spAutoFit/>
          </a:bodyPr>
          <a:lstStyle/>
          <a:p>
            <a:r>
              <a:rPr lang="ar-EG" dirty="0"/>
              <a:t>اختبار الضغط</a:t>
            </a:r>
            <a:endParaRPr lang="en-US" dirty="0"/>
          </a:p>
        </p:txBody>
      </p:sp>
      <p:sp>
        <p:nvSpPr>
          <p:cNvPr id="3" name="Rectangle 2"/>
          <p:cNvSpPr/>
          <p:nvPr/>
        </p:nvSpPr>
        <p:spPr>
          <a:xfrm>
            <a:off x="671804" y="1464148"/>
            <a:ext cx="5533053" cy="523220"/>
          </a:xfrm>
          <a:prstGeom prst="rect">
            <a:avLst/>
          </a:prstGeom>
        </p:spPr>
        <p:txBody>
          <a:bodyPr wrap="square">
            <a:spAutoFit/>
          </a:bodyPr>
          <a:lstStyle/>
          <a:p>
            <a:pPr algn="r" rtl="1"/>
            <a:r>
              <a:rPr lang="ar-EG" dirty="0"/>
              <a:t>مرفق اختبار ضغط يصل إلى 26000 رطل لكل بوصة مربعة مع مسجل الرسم البياني</a:t>
            </a:r>
          </a:p>
          <a:p>
            <a:pPr algn="r" rtl="1"/>
            <a:r>
              <a:rPr lang="ar-EG" dirty="0"/>
              <a:t>اختبار ضغط خطوط التدفق</a:t>
            </a:r>
            <a:endParaRPr lang="en-US" dirty="0"/>
          </a:p>
        </p:txBody>
      </p:sp>
      <p:sp>
        <p:nvSpPr>
          <p:cNvPr id="4" name="Rectangle 3"/>
          <p:cNvSpPr/>
          <p:nvPr/>
        </p:nvSpPr>
        <p:spPr>
          <a:xfrm>
            <a:off x="5918281" y="2725639"/>
            <a:ext cx="2443298" cy="307777"/>
          </a:xfrm>
          <a:prstGeom prst="rect">
            <a:avLst/>
          </a:prstGeom>
        </p:spPr>
        <p:txBody>
          <a:bodyPr wrap="none">
            <a:spAutoFit/>
          </a:bodyPr>
          <a:lstStyle/>
          <a:p>
            <a:r>
              <a:rPr lang="ar-EG" dirty="0"/>
              <a:t>إصلاح ، إعادة صياغة ، تلاوة المواسير</a:t>
            </a:r>
            <a:endParaRPr lang="en-US" dirty="0"/>
          </a:p>
        </p:txBody>
      </p:sp>
      <p:sp>
        <p:nvSpPr>
          <p:cNvPr id="5" name="Rectangle 4"/>
          <p:cNvSpPr/>
          <p:nvPr/>
        </p:nvSpPr>
        <p:spPr>
          <a:xfrm>
            <a:off x="2583076" y="4021887"/>
            <a:ext cx="4572000" cy="738664"/>
          </a:xfrm>
          <a:prstGeom prst="rect">
            <a:avLst/>
          </a:prstGeom>
        </p:spPr>
        <p:txBody>
          <a:bodyPr>
            <a:spAutoFit/>
          </a:bodyPr>
          <a:lstStyle/>
          <a:p>
            <a:pPr algn="r" rtl="1"/>
            <a:r>
              <a:rPr lang="ar-EG" dirty="0"/>
              <a:t>تصنيع الأدوات الحفر</a:t>
            </a:r>
          </a:p>
          <a:p>
            <a:pPr algn="r" rtl="1"/>
            <a:r>
              <a:rPr lang="ar-EG" dirty="0"/>
              <a:t>إصلاح وقراءة وإعادة تخطيط أنبوب الحفر ، طوق حفر أنبوب الحفر الثقيل ، وأي أدوات أخرى</a:t>
            </a: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92" y="52531"/>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11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Google Shape;334;p33"/>
          <p:cNvSpPr txBox="1">
            <a:spLocks noGrp="1"/>
          </p:cNvSpPr>
          <p:nvPr>
            <p:ph type="sldNum"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19</a:t>
            </a:fld>
            <a:endParaRPr/>
          </a:p>
        </p:txBody>
      </p:sp>
      <p:sp>
        <p:nvSpPr>
          <p:cNvPr id="333" name="Google Shape;333;p33"/>
          <p:cNvSpPr txBox="1">
            <a:spLocks noGrp="1"/>
          </p:cNvSpPr>
          <p:nvPr>
            <p:ph type="ctrTitle"/>
          </p:nvPr>
        </p:nvSpPr>
        <p:spPr>
          <a:xfrm>
            <a:off x="2178393" y="294648"/>
            <a:ext cx="6168000" cy="59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Flow Line Construction </a:t>
            </a:r>
            <a:br>
              <a:rPr lang="en-US" dirty="0"/>
            </a:br>
            <a:r>
              <a:rPr lang="en-US" dirty="0"/>
              <a:t>up to 6” Size</a:t>
            </a:r>
            <a:endParaRPr dirty="0"/>
          </a:p>
        </p:txBody>
      </p:sp>
      <p:sp>
        <p:nvSpPr>
          <p:cNvPr id="332" name="Google Shape;332;p33"/>
          <p:cNvSpPr txBox="1">
            <a:spLocks noGrp="1"/>
          </p:cNvSpPr>
          <p:nvPr>
            <p:ph type="body" idx="4294967295"/>
          </p:nvPr>
        </p:nvSpPr>
        <p:spPr>
          <a:xfrm>
            <a:off x="1214650" y="1121323"/>
            <a:ext cx="5940425" cy="744538"/>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400" dirty="0"/>
              <a:t>By bucking machine </a:t>
            </a:r>
            <a:endParaRPr sz="1400" dirty="0"/>
          </a:p>
          <a:p>
            <a:pPr marL="457200" lvl="0" indent="-317500" algn="l" rtl="0">
              <a:spcBef>
                <a:spcPts val="0"/>
              </a:spcBef>
              <a:spcAft>
                <a:spcPts val="0"/>
              </a:spcAft>
              <a:buSzPts val="1400"/>
              <a:buChar char="●"/>
            </a:pPr>
            <a:r>
              <a:rPr lang="en-US" sz="1400" dirty="0"/>
              <a:t>By welding, and fabrication </a:t>
            </a:r>
            <a:endParaRPr sz="1400" dirty="0"/>
          </a:p>
          <a:p>
            <a:pPr marL="0" lvl="0" indent="0" algn="l" rtl="0">
              <a:spcBef>
                <a:spcPts val="0"/>
              </a:spcBef>
              <a:spcAft>
                <a:spcPts val="0"/>
              </a:spcAft>
              <a:buNone/>
            </a:pPr>
            <a:endParaRPr sz="1400" dirty="0"/>
          </a:p>
        </p:txBody>
      </p:sp>
      <p:sp>
        <p:nvSpPr>
          <p:cNvPr id="9" name="Google Shape;333;p33">
            <a:extLst>
              <a:ext uri="{FF2B5EF4-FFF2-40B4-BE49-F238E27FC236}">
                <a16:creationId xmlns="" xmlns:a16="http://schemas.microsoft.com/office/drawing/2014/main" id="{8B04E93B-317E-4F58-89BE-8CEFE529EDA9}"/>
              </a:ext>
            </a:extLst>
          </p:cNvPr>
          <p:cNvSpPr txBox="1">
            <a:spLocks/>
          </p:cNvSpPr>
          <p:nvPr/>
        </p:nvSpPr>
        <p:spPr>
          <a:xfrm>
            <a:off x="2178393" y="2187804"/>
            <a:ext cx="5259637" cy="7452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14256"/>
              </a:buClr>
              <a:buSzPts val="2400"/>
              <a:buFont typeface="Montserrat"/>
              <a:buNone/>
              <a:defRPr sz="2400" b="0" i="0" u="none" strike="noStrike" cap="none">
                <a:solidFill>
                  <a:srgbClr val="314256"/>
                </a:solidFill>
                <a:latin typeface="Montserrat"/>
                <a:ea typeface="Montserrat"/>
                <a:cs typeface="Montserrat"/>
                <a:sym typeface="Montserrat"/>
              </a:defRPr>
            </a:lvl1pPr>
            <a:lvl2pPr marR="0" lvl="1"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2pPr>
            <a:lvl3pPr marR="0" lvl="2"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3pPr>
            <a:lvl4pPr marR="0" lvl="3"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4pPr>
            <a:lvl5pPr marR="0" lvl="4"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5pPr>
            <a:lvl6pPr marR="0" lvl="5"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6pPr>
            <a:lvl7pPr marR="0" lvl="6"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7pPr>
            <a:lvl8pPr marR="0" lvl="7"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8pPr>
            <a:lvl9pPr marR="0" lvl="8"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9pPr>
          </a:lstStyle>
          <a:p>
            <a:r>
              <a:rPr lang="en-US" dirty="0"/>
              <a:t>Miscellaneous Services </a:t>
            </a:r>
          </a:p>
        </p:txBody>
      </p:sp>
      <p:sp>
        <p:nvSpPr>
          <p:cNvPr id="10" name="Google Shape;332;p33">
            <a:extLst>
              <a:ext uri="{FF2B5EF4-FFF2-40B4-BE49-F238E27FC236}">
                <a16:creationId xmlns="" xmlns:a16="http://schemas.microsoft.com/office/drawing/2014/main" id="{05AB5DD3-EEAE-41A6-A7E4-26319E29018D}"/>
              </a:ext>
            </a:extLst>
          </p:cNvPr>
          <p:cNvSpPr txBox="1">
            <a:spLocks/>
          </p:cNvSpPr>
          <p:nvPr/>
        </p:nvSpPr>
        <p:spPr>
          <a:xfrm>
            <a:off x="239794" y="2732584"/>
            <a:ext cx="5940425" cy="2214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r>
              <a:rPr lang="en-US" sz="1400" dirty="0"/>
              <a:t>Hardness testing services</a:t>
            </a:r>
          </a:p>
          <a:p>
            <a:pPr indent="-317500">
              <a:buSzPts val="1400"/>
            </a:pPr>
            <a:r>
              <a:rPr lang="en-US" sz="1400" dirty="0"/>
              <a:t>Eddy current inspection services</a:t>
            </a:r>
          </a:p>
          <a:p>
            <a:pPr indent="-317500">
              <a:buSzPts val="1400"/>
            </a:pPr>
            <a:r>
              <a:rPr lang="en-US" sz="1400" dirty="0"/>
              <a:t>Digital &amp; Audio video horoscope service </a:t>
            </a:r>
          </a:p>
          <a:p>
            <a:pPr indent="-317500">
              <a:buSzPts val="1400"/>
            </a:pPr>
            <a:r>
              <a:rPr lang="en-US" sz="1400" dirty="0"/>
              <a:t>Straightening services id drill pipe, heavy weight, and </a:t>
            </a:r>
            <a:r>
              <a:rPr lang="en-US" sz="1400" dirty="0" err="1"/>
              <a:t>etc</a:t>
            </a:r>
            <a:r>
              <a:rPr lang="en-US" sz="1400" dirty="0"/>
              <a:t>….</a:t>
            </a:r>
          </a:p>
          <a:p>
            <a:pPr indent="-317500">
              <a:buSzPts val="1400"/>
            </a:pPr>
            <a:r>
              <a:rPr lang="en-US" sz="1400" dirty="0"/>
              <a:t>Failure analysis</a:t>
            </a:r>
          </a:p>
          <a:p>
            <a:pPr indent="-317500">
              <a:buSzPts val="1400"/>
            </a:pPr>
            <a:r>
              <a:rPr lang="en-US" sz="1400" dirty="0"/>
              <a:t>Calibration and repair of measuring instruments and tools</a:t>
            </a:r>
          </a:p>
        </p:txBody>
      </p:sp>
      <p:pic>
        <p:nvPicPr>
          <p:cNvPr id="11" name="Picture 5">
            <a:extLst>
              <a:ext uri="{FF2B5EF4-FFF2-40B4-BE49-F238E27FC236}">
                <a16:creationId xmlns="" xmlns:a16="http://schemas.microsoft.com/office/drawing/2014/main" id="{1B699F79-126B-4E4D-9646-D3AFC444D4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22"/>
          <a:stretch/>
        </p:blipFill>
        <p:spPr bwMode="auto">
          <a:xfrm>
            <a:off x="7693396" y="2187804"/>
            <a:ext cx="1209689" cy="2390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0" name="Picture 2" descr="mobile-bucking-un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327" y="752930"/>
            <a:ext cx="1733074" cy="1299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94219" y="1074724"/>
            <a:ext cx="2419252" cy="307777"/>
          </a:xfrm>
          <a:prstGeom prst="rect">
            <a:avLst/>
          </a:prstGeom>
        </p:spPr>
        <p:txBody>
          <a:bodyPr wrap="none">
            <a:spAutoFit/>
          </a:bodyPr>
          <a:lstStyle/>
          <a:p>
            <a:r>
              <a:rPr lang="ar-EG" dirty="0"/>
              <a:t>بناء خط التدفق يصل إلى حجم 6 بوصة</a:t>
            </a:r>
            <a:endParaRPr lang="en-US" dirty="0"/>
          </a:p>
        </p:txBody>
      </p:sp>
      <p:sp>
        <p:nvSpPr>
          <p:cNvPr id="3" name="Rectangle 2"/>
          <p:cNvSpPr/>
          <p:nvPr/>
        </p:nvSpPr>
        <p:spPr>
          <a:xfrm>
            <a:off x="1608219" y="1640327"/>
            <a:ext cx="4572000" cy="523220"/>
          </a:xfrm>
          <a:prstGeom prst="rect">
            <a:avLst/>
          </a:prstGeom>
        </p:spPr>
        <p:txBody>
          <a:bodyPr>
            <a:spAutoFit/>
          </a:bodyPr>
          <a:lstStyle/>
          <a:p>
            <a:pPr algn="r" rtl="1"/>
            <a:r>
              <a:rPr lang="ar-EG" dirty="0"/>
              <a:t>بواسطة آلة رابط المواسير</a:t>
            </a:r>
          </a:p>
          <a:p>
            <a:pPr algn="r" rtl="1"/>
            <a:r>
              <a:rPr lang="ar-EG" dirty="0"/>
              <a:t>عن طريق اللحام والتصنيع</a:t>
            </a:r>
            <a:endParaRPr lang="en-US" dirty="0"/>
          </a:p>
        </p:txBody>
      </p:sp>
      <p:sp>
        <p:nvSpPr>
          <p:cNvPr id="4" name="Rectangle 3"/>
          <p:cNvSpPr/>
          <p:nvPr/>
        </p:nvSpPr>
        <p:spPr>
          <a:xfrm>
            <a:off x="5085121" y="2625321"/>
            <a:ext cx="1026243" cy="307777"/>
          </a:xfrm>
          <a:prstGeom prst="rect">
            <a:avLst/>
          </a:prstGeom>
        </p:spPr>
        <p:txBody>
          <a:bodyPr wrap="none">
            <a:spAutoFit/>
          </a:bodyPr>
          <a:lstStyle/>
          <a:p>
            <a:r>
              <a:rPr lang="ar-EG" dirty="0"/>
              <a:t>خدمات متنوعة</a:t>
            </a:r>
            <a:endParaRPr lang="en-US" dirty="0"/>
          </a:p>
        </p:txBody>
      </p:sp>
      <p:sp>
        <p:nvSpPr>
          <p:cNvPr id="5" name="Rectangle 4"/>
          <p:cNvSpPr/>
          <p:nvPr/>
        </p:nvSpPr>
        <p:spPr>
          <a:xfrm>
            <a:off x="2817845" y="3147143"/>
            <a:ext cx="4572000" cy="1384995"/>
          </a:xfrm>
          <a:prstGeom prst="rect">
            <a:avLst/>
          </a:prstGeom>
        </p:spPr>
        <p:txBody>
          <a:bodyPr>
            <a:spAutoFit/>
          </a:bodyPr>
          <a:lstStyle/>
          <a:p>
            <a:pPr algn="r" rtl="1"/>
            <a:r>
              <a:rPr lang="ar-EG" dirty="0"/>
              <a:t>خدمات اختبار الصلابة</a:t>
            </a:r>
          </a:p>
          <a:p>
            <a:pPr algn="r" rtl="1"/>
            <a:r>
              <a:rPr lang="ar-EG" dirty="0"/>
              <a:t>خدمات التفتيش السطحي وداخلي للحديد</a:t>
            </a:r>
          </a:p>
          <a:p>
            <a:pPr algn="r" rtl="1"/>
            <a:r>
              <a:rPr lang="ar-EG" dirty="0"/>
              <a:t>خدمة ابراج الفيديو الرقمية والصوتية</a:t>
            </a:r>
          </a:p>
          <a:p>
            <a:pPr algn="r" rtl="1"/>
            <a:r>
              <a:rPr lang="ar-EG" dirty="0"/>
              <a:t>خدمات الاستقامة معرف أنابيب الحفر ، الوزن الثقيل ، وما إلى ذلك….</a:t>
            </a:r>
          </a:p>
          <a:p>
            <a:pPr algn="r" rtl="1"/>
            <a:r>
              <a:rPr lang="ar-EG" dirty="0"/>
              <a:t>تحليل فحص</a:t>
            </a:r>
          </a:p>
          <a:p>
            <a:pPr algn="r" rtl="1"/>
            <a:r>
              <a:rPr lang="ar-EG" dirty="0"/>
              <a:t>معايرة وإصلاح أجهزة وأدوات القياس</a:t>
            </a:r>
            <a:endParaRPr lang="en-US" dirty="0"/>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3327" y="0"/>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61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516C"/>
        </a:solidFill>
        <a:effectLst/>
      </p:bgPr>
    </p:bg>
    <p:spTree>
      <p:nvGrpSpPr>
        <p:cNvPr id="1" name="Shape 428"/>
        <p:cNvGrpSpPr/>
        <p:nvPr/>
      </p:nvGrpSpPr>
      <p:grpSpPr>
        <a:xfrm>
          <a:off x="0" y="0"/>
          <a:ext cx="0" cy="0"/>
          <a:chOff x="0" y="0"/>
          <a:chExt cx="0" cy="0"/>
        </a:xfrm>
      </p:grpSpPr>
      <p:sp>
        <p:nvSpPr>
          <p:cNvPr id="429" name="Google Shape;429;p38"/>
          <p:cNvSpPr txBox="1">
            <a:spLocks noGrp="1"/>
          </p:cNvSpPr>
          <p:nvPr>
            <p:ph type="subTitle" idx="1"/>
          </p:nvPr>
        </p:nvSpPr>
        <p:spPr>
          <a:xfrm>
            <a:off x="144650" y="783575"/>
            <a:ext cx="8854800" cy="210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Who are we?</a:t>
            </a:r>
            <a:endParaRPr dirty="0"/>
          </a:p>
        </p:txBody>
      </p:sp>
      <p:sp>
        <p:nvSpPr>
          <p:cNvPr id="2" name="Rectangle 1"/>
          <p:cNvSpPr/>
          <p:nvPr/>
        </p:nvSpPr>
        <p:spPr>
          <a:xfrm>
            <a:off x="3674959" y="3163805"/>
            <a:ext cx="1794081" cy="769441"/>
          </a:xfrm>
          <a:prstGeom prst="rect">
            <a:avLst/>
          </a:prstGeom>
        </p:spPr>
        <p:txBody>
          <a:bodyPr wrap="none">
            <a:spAutoFit/>
          </a:bodyPr>
          <a:lstStyle/>
          <a:p>
            <a:pPr algn="ctr"/>
            <a:r>
              <a:rPr lang="ar-EG" sz="4400" dirty="0">
                <a:solidFill>
                  <a:schemeClr val="bg1"/>
                </a:solidFill>
              </a:rPr>
              <a:t>من نحن؟</a:t>
            </a:r>
            <a:endParaRPr lang="en-US" sz="44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143" y="80298"/>
            <a:ext cx="1770857" cy="116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Google Shape;334;p33"/>
          <p:cNvSpPr txBox="1">
            <a:spLocks noGrp="1"/>
          </p:cNvSpPr>
          <p:nvPr>
            <p:ph type="sldNum"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20</a:t>
            </a:fld>
            <a:endParaRPr/>
          </a:p>
        </p:txBody>
      </p:sp>
      <p:sp>
        <p:nvSpPr>
          <p:cNvPr id="333" name="Google Shape;333;p33"/>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Dropped Objects Survey </a:t>
            </a:r>
            <a:endParaRPr dirty="0"/>
          </a:p>
        </p:txBody>
      </p:sp>
      <p:sp>
        <p:nvSpPr>
          <p:cNvPr id="332" name="Google Shape;332;p33"/>
          <p:cNvSpPr txBox="1">
            <a:spLocks noGrp="1"/>
          </p:cNvSpPr>
          <p:nvPr>
            <p:ph type="body" idx="4294967295"/>
          </p:nvPr>
        </p:nvSpPr>
        <p:spPr>
          <a:xfrm>
            <a:off x="1139612" y="728211"/>
            <a:ext cx="6605168" cy="3454738"/>
          </a:xfrm>
          <a:prstGeom prst="rect">
            <a:avLst/>
          </a:prstGeom>
        </p:spPr>
        <p:txBody>
          <a:bodyPr spcFirstLastPara="1" wrap="square" lIns="91425" tIns="91425" rIns="91425" bIns="91425" anchor="t" anchorCtr="0">
            <a:noAutofit/>
          </a:bodyPr>
          <a:lstStyle/>
          <a:p>
            <a:pPr marL="285750" indent="-285750"/>
            <a:r>
              <a:rPr lang="en-US" sz="1400" dirty="0"/>
              <a:t>With Dropped Objects frequency also being affected by culture, systems, personnel and a unlimited range of unique circumstances, many of EPIS' clients now choose one of </a:t>
            </a:r>
            <a:r>
              <a:rPr lang="en-US" sz="1400" dirty="0">
                <a:solidFill>
                  <a:srgbClr val="FF0000"/>
                </a:solidFill>
              </a:rPr>
              <a:t>EPIS</a:t>
            </a:r>
            <a:r>
              <a:rPr lang="en-US" sz="1400" dirty="0"/>
              <a:t> Dropped Objects Specialists to assist them on either a temporary or permanent basis. These Dropped Objects experts are there to help your organization improve its approach to Drops. Dropped Objects, static or dynamic, can occur under many different circumstances. It can be through ignored equipment finally giving in to gravity, during every day routine activity, or those unusual "one-off" jobs. It is extremely important that personnel are given the skills needed to identify potential Dropped Objects around them. Our Drops Champions are available on a brief hire bask, or even permanent, to act as your Drops ex pert and help your organization reduce its exposure to Dropped Objects.</a:t>
            </a:r>
            <a:endParaRPr sz="1400" dirty="0"/>
          </a:p>
        </p:txBody>
      </p:sp>
      <p:pic>
        <p:nvPicPr>
          <p:cNvPr id="5" name="Picture 2">
            <a:extLst>
              <a:ext uri="{FF2B5EF4-FFF2-40B4-BE49-F238E27FC236}">
                <a16:creationId xmlns="" xmlns:a16="http://schemas.microsoft.com/office/drawing/2014/main" id="{B67F4E91-970D-4144-AE0E-2B7C3FBC9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80" y="1322211"/>
            <a:ext cx="1201721" cy="1601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gio\Desktop\Cablesafe-Dropped-Objects-Prevention-Safety-Nets.jpg">
            <a:extLst>
              <a:ext uri="{FF2B5EF4-FFF2-40B4-BE49-F238E27FC236}">
                <a16:creationId xmlns="" xmlns:a16="http://schemas.microsoft.com/office/drawing/2014/main" id="{D5BC9AC6-2062-4B27-A54F-63C8BAE4EE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8160" y="3755708"/>
            <a:ext cx="1984987" cy="1190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a:extLst>
              <a:ext uri="{FF2B5EF4-FFF2-40B4-BE49-F238E27FC236}">
                <a16:creationId xmlns="" xmlns:a16="http://schemas.microsoft.com/office/drawing/2014/main" id="{28BB8553-2239-4BBE-8F65-A4A286D00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091" y="3988669"/>
            <a:ext cx="1426632" cy="958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396" y="0"/>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9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Google Shape;334;p33"/>
          <p:cNvSpPr txBox="1">
            <a:spLocks noGrp="1"/>
          </p:cNvSpPr>
          <p:nvPr>
            <p:ph type="sldNum" idx="2"/>
          </p:nvPr>
        </p:nvSpPr>
        <p:spPr>
          <a:prstGeom prst="rect">
            <a:avLst/>
          </a:prstGeom>
        </p:spPr>
        <p:txBody>
          <a:bodyPr spcFirstLastPara="1" wrap="square" lIns="91425" tIns="91425" rIns="91425" bIns="91425" anchor="t" anchorCtr="0">
            <a:noAutofit/>
          </a:bodyPr>
          <a:lstStyle/>
          <a:p>
            <a:fld id="{00000000-1234-1234-1234-123412341234}" type="slidenum">
              <a:rPr lang="es"/>
              <a:pPr/>
              <a:t>21</a:t>
            </a:fld>
            <a:endParaRPr/>
          </a:p>
        </p:txBody>
      </p:sp>
      <p:sp>
        <p:nvSpPr>
          <p:cNvPr id="333" name="Google Shape;333;p33"/>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ar-EG" dirty="0"/>
              <a:t>مسح الأجسام المسقطة</a:t>
            </a:r>
            <a:endParaRPr dirty="0"/>
          </a:p>
        </p:txBody>
      </p:sp>
      <p:sp>
        <p:nvSpPr>
          <p:cNvPr id="332" name="Google Shape;332;p33"/>
          <p:cNvSpPr txBox="1">
            <a:spLocks noGrp="1"/>
          </p:cNvSpPr>
          <p:nvPr>
            <p:ph type="body" idx="4294967295"/>
          </p:nvPr>
        </p:nvSpPr>
        <p:spPr>
          <a:xfrm>
            <a:off x="1139612" y="728211"/>
            <a:ext cx="6605168" cy="3454738"/>
          </a:xfrm>
          <a:prstGeom prst="rect">
            <a:avLst/>
          </a:prstGeom>
        </p:spPr>
        <p:txBody>
          <a:bodyPr spcFirstLastPara="1" wrap="square" lIns="91425" tIns="91425" rIns="91425" bIns="91425" anchor="t" anchorCtr="0">
            <a:noAutofit/>
          </a:bodyPr>
          <a:lstStyle/>
          <a:p>
            <a:pPr marL="285750" indent="-285750" algn="r" rtl="1"/>
            <a:r>
              <a:rPr lang="ar-EG" sz="1400" dirty="0"/>
              <a:t>مع تأثر تكرار الأجسام المسقطة أيضًا بالثقافة والأنظمة والموظفين ومجموعة غير محدودة من الظروف الفريدة ، يختار العديد من عملاء </a:t>
            </a:r>
            <a:r>
              <a:rPr lang="en-US" sz="1400" dirty="0"/>
              <a:t>EPIS </a:t>
            </a:r>
            <a:r>
              <a:rPr lang="ar-EG" sz="1400" dirty="0"/>
              <a:t>الآن أحد متخصصي </a:t>
            </a:r>
            <a:r>
              <a:rPr lang="en-US" sz="1400" dirty="0"/>
              <a:t>EPIS </a:t>
            </a:r>
            <a:r>
              <a:rPr lang="ar-EG" sz="1400" dirty="0"/>
              <a:t>في الكائنات المسقطة لمساعدتهم إما على أساس مؤقت أو دائم. يتواجد خبراء "الأشياء المتساقطة" هؤلاء لمساعدة مؤسستك على تحسين نهجها تجاه </a:t>
            </a:r>
            <a:r>
              <a:rPr lang="en-US" sz="1400" dirty="0"/>
              <a:t>Drops. </a:t>
            </a:r>
            <a:r>
              <a:rPr lang="ar-EG" sz="1400" dirty="0"/>
              <a:t>يمكن أن تحدث الأجسام المسقطة ، سواء كانت ثابتة أو ديناميكية ، في ظل العديد من الظروف المختلفة. يمكن أن يكون ذلك من خلال استسلام المعدات التي تم تجاهلها أخيرًا للجاذبية ، أو أثناء النشاط الروتيني اليومي ، أو تلك الوظائف غير العادية "لمرة واحدة". من المهم للغاية أن يتم تزويد الأفراد بالمهارات اللازمة لتحديد الأجسام المسقطة المحتملة من حولهم. يتوفر أبطال </a:t>
            </a:r>
            <a:r>
              <a:rPr lang="en-US" sz="1400" dirty="0"/>
              <a:t>Drops </a:t>
            </a:r>
            <a:r>
              <a:rPr lang="ar-EG" sz="1400" dirty="0"/>
              <a:t>لدينا في فترة تأجير قصيرة ، أو حتى بشكل دائم ، ليكونوا بمثابة </a:t>
            </a:r>
            <a:r>
              <a:rPr lang="en-US" sz="1400" dirty="0"/>
              <a:t>Drops </a:t>
            </a:r>
            <a:r>
              <a:rPr lang="ar-EG" sz="1400" dirty="0"/>
              <a:t>الخاص بك ومساعدة مؤسستك على تقليل تعرضها للأشياء المسقطة.</a:t>
            </a:r>
            <a:endParaRPr sz="1400" dirty="0"/>
          </a:p>
        </p:txBody>
      </p:sp>
      <p:pic>
        <p:nvPicPr>
          <p:cNvPr id="5" name="Picture 2">
            <a:extLst>
              <a:ext uri="{FF2B5EF4-FFF2-40B4-BE49-F238E27FC236}">
                <a16:creationId xmlns="" xmlns:a16="http://schemas.microsoft.com/office/drawing/2014/main" id="{B67F4E91-970D-4144-AE0E-2B7C3FBC9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80" y="1322211"/>
            <a:ext cx="1201721" cy="1601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gio\Desktop\Cablesafe-Dropped-Objects-Prevention-Safety-Nets.jpg">
            <a:extLst>
              <a:ext uri="{FF2B5EF4-FFF2-40B4-BE49-F238E27FC236}">
                <a16:creationId xmlns="" xmlns:a16="http://schemas.microsoft.com/office/drawing/2014/main" id="{D5BC9AC6-2062-4B27-A54F-63C8BAE4EE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8160" y="3755708"/>
            <a:ext cx="1984987" cy="1190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a:extLst>
              <a:ext uri="{FF2B5EF4-FFF2-40B4-BE49-F238E27FC236}">
                <a16:creationId xmlns="" xmlns:a16="http://schemas.microsoft.com/office/drawing/2014/main" id="{28BB8553-2239-4BBE-8F65-A4A286D00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091" y="3988669"/>
            <a:ext cx="1426632" cy="958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726" y="0"/>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8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8" name="Google Shape;333;p33">
            <a:extLst>
              <a:ext uri="{FF2B5EF4-FFF2-40B4-BE49-F238E27FC236}">
                <a16:creationId xmlns="" xmlns:a16="http://schemas.microsoft.com/office/drawing/2014/main" id="{037D0AAD-9CA7-48B2-8B40-24F2499B48EC}"/>
              </a:ext>
            </a:extLst>
          </p:cNvPr>
          <p:cNvSpPr txBox="1">
            <a:spLocks/>
          </p:cNvSpPr>
          <p:nvPr/>
        </p:nvSpPr>
        <p:spPr>
          <a:xfrm>
            <a:off x="2151098" y="142979"/>
            <a:ext cx="6168000" cy="59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14256"/>
              </a:buClr>
              <a:buSzPts val="2400"/>
              <a:buFont typeface="Montserrat"/>
              <a:buNone/>
              <a:defRPr sz="2400" b="0" i="0" u="none" strike="noStrike" cap="none">
                <a:solidFill>
                  <a:srgbClr val="314256"/>
                </a:solidFill>
                <a:latin typeface="Montserrat"/>
                <a:ea typeface="Montserrat"/>
                <a:cs typeface="Montserrat"/>
                <a:sym typeface="Montserrat"/>
              </a:defRPr>
            </a:lvl1pPr>
            <a:lvl2pPr marR="0" lvl="1"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2pPr>
            <a:lvl3pPr marR="0" lvl="2"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3pPr>
            <a:lvl4pPr marR="0" lvl="3"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4pPr>
            <a:lvl5pPr marR="0" lvl="4"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5pPr>
            <a:lvl6pPr marR="0" lvl="5"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6pPr>
            <a:lvl7pPr marR="0" lvl="6"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7pPr>
            <a:lvl8pPr marR="0" lvl="7"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8pPr>
            <a:lvl9pPr marR="0" lvl="8" algn="ctr" rtl="0">
              <a:lnSpc>
                <a:spcPct val="100000"/>
              </a:lnSpc>
              <a:spcBef>
                <a:spcPts val="0"/>
              </a:spcBef>
              <a:spcAft>
                <a:spcPts val="0"/>
              </a:spcAft>
              <a:buClr>
                <a:srgbClr val="314256"/>
              </a:buClr>
              <a:buSzPts val="6000"/>
              <a:buFont typeface="Montserrat"/>
              <a:buNone/>
              <a:defRPr sz="6000" b="1" i="0" u="none" strike="noStrike" cap="none">
                <a:solidFill>
                  <a:srgbClr val="314256"/>
                </a:solidFill>
                <a:latin typeface="Montserrat"/>
                <a:ea typeface="Montserrat"/>
                <a:cs typeface="Montserrat"/>
                <a:sym typeface="Montserrat"/>
              </a:defRPr>
            </a:lvl9pPr>
          </a:lstStyle>
          <a:p>
            <a:r>
              <a:rPr lang="en-US" dirty="0"/>
              <a:t>Rope Access</a:t>
            </a:r>
          </a:p>
        </p:txBody>
      </p:sp>
      <p:sp>
        <p:nvSpPr>
          <p:cNvPr id="9" name="Google Shape;332;p33">
            <a:extLst>
              <a:ext uri="{FF2B5EF4-FFF2-40B4-BE49-F238E27FC236}">
                <a16:creationId xmlns="" xmlns:a16="http://schemas.microsoft.com/office/drawing/2014/main" id="{C13D0D87-020C-4E1F-AB82-BB75EF45A253}"/>
              </a:ext>
            </a:extLst>
          </p:cNvPr>
          <p:cNvSpPr txBox="1">
            <a:spLocks/>
          </p:cNvSpPr>
          <p:nvPr/>
        </p:nvSpPr>
        <p:spPr>
          <a:xfrm>
            <a:off x="1071203" y="1225337"/>
            <a:ext cx="5259637" cy="35786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r>
              <a:rPr lang="en-US" sz="1400" dirty="0"/>
              <a:t>Allows for a wide variety of inspection and maintenance service at high elevations and other hard to reach areas . As the name implies , rope access uses ropes and climbing techniques and is commonly used by industrial clients for inspection and maintenance it is a cost effective alternative to scaffolding and mechanical platforms . there are many advantages to industrial rope access including rapid mobilization , minimal set up time and limited disruption to operation or service</a:t>
            </a:r>
          </a:p>
          <a:p>
            <a:pPr marL="0" indent="0">
              <a:buFont typeface="Cabin"/>
              <a:buNone/>
            </a:pPr>
            <a:endParaRPr lang="en-US" sz="1400" dirty="0"/>
          </a:p>
        </p:txBody>
      </p:sp>
      <p:pic>
        <p:nvPicPr>
          <p:cNvPr id="10" name="Picture 5">
            <a:extLst>
              <a:ext uri="{FF2B5EF4-FFF2-40B4-BE49-F238E27FC236}">
                <a16:creationId xmlns="" xmlns:a16="http://schemas.microsoft.com/office/drawing/2014/main" id="{634CEC9F-CD41-41D1-A4F6-DC8E698F6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305" y="907135"/>
            <a:ext cx="1487585" cy="2247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6">
            <a:extLst>
              <a:ext uri="{FF2B5EF4-FFF2-40B4-BE49-F238E27FC236}">
                <a16:creationId xmlns="" xmlns:a16="http://schemas.microsoft.com/office/drawing/2014/main" id="{0B735128-3617-490B-AEFE-C3ABE7D50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561" y="1016920"/>
            <a:ext cx="1136091" cy="928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7">
            <a:extLst>
              <a:ext uri="{FF2B5EF4-FFF2-40B4-BE49-F238E27FC236}">
                <a16:creationId xmlns="" xmlns:a16="http://schemas.microsoft.com/office/drawing/2014/main" id="{B985E5BA-7AC5-4A84-9FD8-A9E9947A4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840" y="2225716"/>
            <a:ext cx="1137812" cy="928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826885" y="599358"/>
            <a:ext cx="933269" cy="307777"/>
          </a:xfrm>
          <a:prstGeom prst="rect">
            <a:avLst/>
          </a:prstGeom>
        </p:spPr>
        <p:txBody>
          <a:bodyPr wrap="none">
            <a:spAutoFit/>
          </a:bodyPr>
          <a:lstStyle/>
          <a:p>
            <a:r>
              <a:rPr lang="ar-EG" dirty="0"/>
              <a:t>العمل بالحبال</a:t>
            </a:r>
            <a:endParaRPr lang="en-US" dirty="0"/>
          </a:p>
        </p:txBody>
      </p:sp>
      <p:sp>
        <p:nvSpPr>
          <p:cNvPr id="2" name="Rectangle 1"/>
          <p:cNvSpPr/>
          <p:nvPr/>
        </p:nvSpPr>
        <p:spPr>
          <a:xfrm>
            <a:off x="3312368" y="3371969"/>
            <a:ext cx="4572000" cy="1600438"/>
          </a:xfrm>
          <a:prstGeom prst="rect">
            <a:avLst/>
          </a:prstGeom>
        </p:spPr>
        <p:txBody>
          <a:bodyPr>
            <a:spAutoFit/>
          </a:bodyPr>
          <a:lstStyle/>
          <a:p>
            <a:pPr algn="r" rtl="1"/>
            <a:r>
              <a:rPr lang="ar-EG" dirty="0"/>
              <a:t>يسمح بمجموعة متنوعة من خدمات الفحص والصيانة على ارتفاعات عالية ومناطق أخرى يصعب الوصول إليها. كما يوحي الاسم ، يستخدم الوصول بالحبال الحبال وتقنيات التسلق ويشيع استخدامه من قبل العملاء الصناعيين للفحص والصيانة ، فهو بديل فعال من حيث التكلفة للسقالات والمنصات الميكانيكية. هناك العديد من المزايا للوصول إلى الحبال الصناعية بما في ذلك التعبئة السريعة والحد الأدنى من وقت الإعداد وتعطيل التشغيل أو الخدمة المحدود</a:t>
            </a:r>
            <a:endParaRPr lang="en-US" dirty="0"/>
          </a:p>
        </p:txBody>
      </p:sp>
      <p:pic>
        <p:nvPicPr>
          <p:cNvPr id="184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0693" y="0"/>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58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136" y="255507"/>
            <a:ext cx="6168000" cy="594000"/>
          </a:xfrm>
        </p:spPr>
        <p:txBody>
          <a:bodyPr/>
          <a:lstStyle/>
          <a:p>
            <a:r>
              <a:rPr lang="en-US" dirty="0"/>
              <a:t>Cleaning Tanks &amp; Coatings and Test</a:t>
            </a:r>
          </a:p>
        </p:txBody>
      </p:sp>
      <p:sp>
        <p:nvSpPr>
          <p:cNvPr id="3" name="Google Shape;332;p33">
            <a:extLst>
              <a:ext uri="{FF2B5EF4-FFF2-40B4-BE49-F238E27FC236}">
                <a16:creationId xmlns="" xmlns:a16="http://schemas.microsoft.com/office/drawing/2014/main" id="{CD918847-201B-4E4D-9F90-A7AB14EF69FF}"/>
              </a:ext>
            </a:extLst>
          </p:cNvPr>
          <p:cNvSpPr txBox="1">
            <a:spLocks/>
          </p:cNvSpPr>
          <p:nvPr/>
        </p:nvSpPr>
        <p:spPr>
          <a:xfrm>
            <a:off x="923061" y="802844"/>
            <a:ext cx="8059050" cy="13140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indent="-317500">
              <a:buSzPts val="1400"/>
            </a:pPr>
            <a:r>
              <a:rPr lang="en-US" sz="1200" b="1" dirty="0">
                <a:solidFill>
                  <a:schemeClr val="tx1"/>
                </a:solidFill>
              </a:rPr>
              <a:t>Because unwanted corrosion can contaminate liquids, it’s important to ask suppliers question that allow the confident choice of a coating with proven field performance</a:t>
            </a:r>
          </a:p>
          <a:p>
            <a:pPr marL="139700" indent="0">
              <a:buSzPts val="1400"/>
              <a:buNone/>
            </a:pPr>
            <a:r>
              <a:rPr lang="en-US" sz="1400" b="1" dirty="0">
                <a:solidFill>
                  <a:schemeClr val="tx1"/>
                </a:solidFill>
              </a:rPr>
              <a:t>Moreover, how the coating is applied further separates the quality of one tank from another. Coating application will take place either at the factory or in the field </a:t>
            </a:r>
          </a:p>
        </p:txBody>
      </p:sp>
      <p:pic>
        <p:nvPicPr>
          <p:cNvPr id="4" name="Picture 5">
            <a:extLst>
              <a:ext uri="{FF2B5EF4-FFF2-40B4-BE49-F238E27FC236}">
                <a16:creationId xmlns="" xmlns:a16="http://schemas.microsoft.com/office/drawing/2014/main" id="{E0DE5C3E-EED7-4F5B-AFDA-EE21AB255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898" y="2305000"/>
            <a:ext cx="1613245" cy="1214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 xmlns:a16="http://schemas.microsoft.com/office/drawing/2014/main" id="{6F4F2F40-20D7-4DF9-8054-F596F25B6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702" y="2480742"/>
            <a:ext cx="1673057" cy="1259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 xmlns:a16="http://schemas.microsoft.com/office/drawing/2014/main" id="{48C60AB3-DCA0-4397-8743-154B3B0DD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706" y="3519830"/>
            <a:ext cx="1855726" cy="1397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92" y="3435112"/>
            <a:ext cx="488950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 xmlns:a16="http://schemas.microsoft.com/office/drawing/2014/main" id="{474AE2F7-E492-4A88-8807-49D10DDFF7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8998" y="2480742"/>
            <a:ext cx="1579246" cy="1389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94526" y="1828394"/>
            <a:ext cx="8348525" cy="523220"/>
          </a:xfrm>
          <a:prstGeom prst="rect">
            <a:avLst/>
          </a:prstGeom>
        </p:spPr>
        <p:txBody>
          <a:bodyPr wrap="square">
            <a:spAutoFit/>
          </a:bodyPr>
          <a:lstStyle/>
          <a:p>
            <a:pPr algn="r" rtl="1"/>
            <a:r>
              <a:rPr lang="ar-EG" dirty="0"/>
              <a:t>نظرًا لأن التآكل غير المرغوب فيه يمكن أن يلوث السوائل ، فمن المهم طرح أسئلة على الموردين تتيح الاختيار الواثق للطلاء بأداء ميداني مثبت</a:t>
            </a:r>
          </a:p>
          <a:p>
            <a:pPr algn="r" rtl="1"/>
            <a:r>
              <a:rPr lang="ar-EG" dirty="0"/>
              <a:t>علاوة على ذلك ، فإن كيفية تطبيق الطلاء تفصل جودة الخزان عن الآخر. سيتم تطبيق الطلاء إما في المصنع أو في الحقول</a:t>
            </a:r>
            <a:endParaRPr lang="en-US" dirty="0"/>
          </a:p>
        </p:txBody>
      </p:sp>
      <p:sp>
        <p:nvSpPr>
          <p:cNvPr id="9" name="Rectangle 8"/>
          <p:cNvSpPr/>
          <p:nvPr/>
        </p:nvSpPr>
        <p:spPr>
          <a:xfrm>
            <a:off x="237995" y="648955"/>
            <a:ext cx="2363147" cy="307777"/>
          </a:xfrm>
          <a:prstGeom prst="rect">
            <a:avLst/>
          </a:prstGeom>
        </p:spPr>
        <p:txBody>
          <a:bodyPr wrap="none">
            <a:spAutoFit/>
          </a:bodyPr>
          <a:lstStyle/>
          <a:p>
            <a:r>
              <a:rPr lang="ar-EG" dirty="0"/>
              <a:t>تنظيف الخزانات والطلاءات واختبارها</a:t>
            </a:r>
            <a:endParaRPr lang="en-US" dirty="0"/>
          </a:p>
        </p:txBody>
      </p:sp>
    </p:spTree>
    <p:extLst>
      <p:ext uri="{BB962C8B-B14F-4D97-AF65-F5344CB8AC3E}">
        <p14:creationId xmlns:p14="http://schemas.microsoft.com/office/powerpoint/2010/main" val="181429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2" name="Google Shape;1102;p47"/>
          <p:cNvSpPr txBox="1">
            <a:spLocks noGrp="1"/>
          </p:cNvSpPr>
          <p:nvPr>
            <p:ph type="title"/>
          </p:nvPr>
        </p:nvSpPr>
        <p:spPr>
          <a:xfrm>
            <a:off x="314550" y="527896"/>
            <a:ext cx="8520600" cy="9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0" dirty="0">
                <a:solidFill>
                  <a:schemeClr val="lt1"/>
                </a:solidFill>
                <a:latin typeface="Montserrat Black"/>
                <a:ea typeface="Montserrat Black"/>
                <a:cs typeface="Montserrat Black"/>
                <a:sym typeface="Montserrat Black"/>
              </a:rPr>
              <a:t>Full Rig Audit Surveys</a:t>
            </a:r>
            <a:endParaRPr sz="3200" dirty="0"/>
          </a:p>
        </p:txBody>
      </p:sp>
      <p:pic>
        <p:nvPicPr>
          <p:cNvPr id="6" name="Picture 5">
            <a:extLst>
              <a:ext uri="{FF2B5EF4-FFF2-40B4-BE49-F238E27FC236}">
                <a16:creationId xmlns="" xmlns:a16="http://schemas.microsoft.com/office/drawing/2014/main" id="{367E54CD-28D8-4A47-A9DA-1AB830ECD655}"/>
              </a:ext>
            </a:extLst>
          </p:cNvPr>
          <p:cNvPicPr>
            <a:picLocks noChangeAspect="1"/>
          </p:cNvPicPr>
          <p:nvPr/>
        </p:nvPicPr>
        <p:blipFill>
          <a:blip r:embed="rId3"/>
          <a:stretch>
            <a:fillRect/>
          </a:stretch>
        </p:blipFill>
        <p:spPr>
          <a:xfrm>
            <a:off x="2424185" y="1574277"/>
            <a:ext cx="4432110" cy="2813426"/>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672554" y="365127"/>
            <a:ext cx="2379177" cy="338554"/>
          </a:xfrm>
          <a:prstGeom prst="rect">
            <a:avLst/>
          </a:prstGeom>
        </p:spPr>
        <p:txBody>
          <a:bodyPr wrap="none">
            <a:spAutoFit/>
          </a:bodyPr>
          <a:lstStyle/>
          <a:p>
            <a:pPr algn="r" rtl="1"/>
            <a:r>
              <a:rPr lang="ar-EG" sz="1600" dirty="0">
                <a:solidFill>
                  <a:schemeClr val="bg1"/>
                </a:solidFill>
              </a:rPr>
              <a:t>فحص وتدقيق منصة الحفر الكاملة</a:t>
            </a:r>
            <a:endParaRPr lang="en-US" sz="1600" dirty="0">
              <a:solidFill>
                <a:schemeClr val="bg1"/>
              </a:solidFill>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221874"/>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049" y="554377"/>
            <a:ext cx="2771556" cy="182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5" name="Google Shape;555;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25</a:t>
            </a:fld>
            <a:endParaRPr sz="1300">
              <a:solidFill>
                <a:srgbClr val="FFFFFF"/>
              </a:solidFill>
              <a:latin typeface="Quicksand Light"/>
              <a:ea typeface="Quicksand Light"/>
              <a:cs typeface="Quicksand Light"/>
              <a:sym typeface="Quicksand Light"/>
            </a:endParaRPr>
          </a:p>
        </p:txBody>
      </p:sp>
      <p:sp>
        <p:nvSpPr>
          <p:cNvPr id="556" name="Google Shape;556;p41"/>
          <p:cNvSpPr txBox="1">
            <a:spLocks noGrp="1"/>
          </p:cNvSpPr>
          <p:nvPr>
            <p:ph type="body" idx="1"/>
          </p:nvPr>
        </p:nvSpPr>
        <p:spPr>
          <a:xfrm>
            <a:off x="756145" y="1477169"/>
            <a:ext cx="8267540" cy="911984"/>
          </a:xfrm>
          <a:prstGeom prst="rect">
            <a:avLst/>
          </a:prstGeom>
        </p:spPr>
        <p:txBody>
          <a:bodyPr spcFirstLastPara="1" wrap="square" lIns="91425" tIns="91425" rIns="91425" bIns="91425" anchor="t" anchorCtr="0">
            <a:noAutofit/>
          </a:bodyPr>
          <a:lstStyle/>
          <a:p>
            <a:r>
              <a:rPr lang="en-US" sz="1100" dirty="0">
                <a:solidFill>
                  <a:srgbClr val="434343"/>
                </a:solidFill>
                <a:latin typeface="Montserrat"/>
              </a:rPr>
              <a:t>In accordance with the instructions received, EPIS Register Drilling Integrity Services attended the jack-up rig,</a:t>
            </a:r>
          </a:p>
          <a:p>
            <a:r>
              <a:rPr lang="en-US" sz="1100" dirty="0">
                <a:solidFill>
                  <a:srgbClr val="434343"/>
                </a:solidFill>
                <a:latin typeface="Montserrat"/>
              </a:rPr>
              <a:t> to complete a condition survey of the primary drilling equipment, mud system, well control equipment, marine equipment, power plant, electrical equipment, safety equipment, maintenance system and spare parts.</a:t>
            </a:r>
          </a:p>
          <a:p>
            <a:pPr marL="0" lvl="0" indent="0" algn="l" rtl="0">
              <a:spcBef>
                <a:spcPts val="0"/>
              </a:spcBef>
              <a:spcAft>
                <a:spcPts val="0"/>
              </a:spcAft>
              <a:buClr>
                <a:schemeClr val="dk1"/>
              </a:buClr>
              <a:buSzPts val="1100"/>
              <a:buFont typeface="Arial"/>
              <a:buNone/>
            </a:pPr>
            <a:endParaRPr sz="1100" dirty="0">
              <a:solidFill>
                <a:srgbClr val="434343"/>
              </a:solidFill>
              <a:latin typeface="Montserrat"/>
              <a:sym typeface="Montserrat"/>
            </a:endParaRPr>
          </a:p>
          <a:p>
            <a:pPr marL="0" lvl="0" indent="0" algn="l" rtl="0">
              <a:spcBef>
                <a:spcPts val="0"/>
              </a:spcBef>
              <a:spcAft>
                <a:spcPts val="1000"/>
              </a:spcAft>
              <a:buClr>
                <a:schemeClr val="dk1"/>
              </a:buClr>
              <a:buSzPts val="1100"/>
              <a:buFont typeface="Arial"/>
              <a:buNone/>
            </a:pPr>
            <a:r>
              <a:rPr lang="es" sz="1100" dirty="0">
                <a:solidFill>
                  <a:srgbClr val="434343"/>
                </a:solidFill>
                <a:latin typeface="Montserrat"/>
              </a:rPr>
              <a:t>.</a:t>
            </a:r>
            <a:endParaRPr sz="1100" dirty="0">
              <a:solidFill>
                <a:srgbClr val="434343"/>
              </a:solidFill>
              <a:latin typeface="Montserrat"/>
            </a:endParaRPr>
          </a:p>
        </p:txBody>
      </p:sp>
      <p:sp>
        <p:nvSpPr>
          <p:cNvPr id="560" name="Google Shape;560;p41"/>
          <p:cNvSpPr/>
          <p:nvPr/>
        </p:nvSpPr>
        <p:spPr>
          <a:xfrm rot="10800000">
            <a:off x="992404" y="1938100"/>
            <a:ext cx="100847" cy="116280"/>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10800000">
            <a:off x="992404" y="2880339"/>
            <a:ext cx="100847" cy="116280"/>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10800000">
            <a:off x="992404" y="3666164"/>
            <a:ext cx="100847" cy="116280"/>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7456566" y="554377"/>
            <a:ext cx="206551" cy="810619"/>
          </a:xfrm>
          <a:custGeom>
            <a:avLst/>
            <a:gdLst/>
            <a:ahLst/>
            <a:cxnLst/>
            <a:rect l="l" t="t" r="r" b="b"/>
            <a:pathLst>
              <a:path w="13009" h="31432" extrusionOk="0">
                <a:moveTo>
                  <a:pt x="0" y="0"/>
                </a:moveTo>
                <a:cubicBezTo>
                  <a:pt x="2000" y="1651"/>
                  <a:pt x="10161" y="6477"/>
                  <a:pt x="12002" y="9906"/>
                </a:cubicBezTo>
                <a:cubicBezTo>
                  <a:pt x="13844" y="13335"/>
                  <a:pt x="12795" y="16986"/>
                  <a:pt x="11049" y="20574"/>
                </a:cubicBezTo>
                <a:cubicBezTo>
                  <a:pt x="9303" y="24162"/>
                  <a:pt x="3112" y="29622"/>
                  <a:pt x="1524" y="31432"/>
                </a:cubicBezTo>
              </a:path>
            </a:pathLst>
          </a:custGeom>
          <a:noFill/>
          <a:ln w="9525" cap="flat" cmpd="sng">
            <a:solidFill>
              <a:srgbClr val="F8BC28"/>
            </a:solidFill>
            <a:prstDash val="dash"/>
            <a:round/>
            <a:headEnd type="none" w="med" len="med"/>
            <a:tailEnd type="triangle" w="med" len="med"/>
          </a:ln>
        </p:spPr>
      </p:sp>
      <p:sp>
        <p:nvSpPr>
          <p:cNvPr id="566" name="Google Shape;566;p41"/>
          <p:cNvSpPr txBox="1">
            <a:spLocks noGrp="1"/>
          </p:cNvSpPr>
          <p:nvPr>
            <p:ph type="ctrTitle" idx="4294967295"/>
          </p:nvPr>
        </p:nvSpPr>
        <p:spPr>
          <a:xfrm>
            <a:off x="2240888" y="-10674"/>
            <a:ext cx="3341765" cy="539400"/>
          </a:xfrm>
          <a:prstGeom prst="rect">
            <a:avLst/>
          </a:prstGeom>
        </p:spPr>
        <p:txBody>
          <a:bodyPr spcFirstLastPara="1" wrap="square" lIns="91425" tIns="91425" rIns="91425" bIns="91425" anchor="t" anchorCtr="0">
            <a:noAutofit/>
          </a:bodyPr>
          <a:lstStyle/>
          <a:p>
            <a:pPr lvl="0">
              <a:lnSpc>
                <a:spcPct val="100000"/>
              </a:lnSpc>
              <a:buClr>
                <a:schemeClr val="dk1"/>
              </a:buClr>
              <a:buSzPts val="1100"/>
            </a:pPr>
            <a:r>
              <a:rPr lang="en-US" sz="2800" u="sng" dirty="0">
                <a:solidFill>
                  <a:srgbClr val="F8B105"/>
                </a:solidFill>
              </a:rPr>
              <a:t>Scope of work</a:t>
            </a:r>
            <a:endParaRPr lang="en-US" sz="2800" u="sng" dirty="0">
              <a:solidFill>
                <a:schemeClr val="lt1"/>
              </a:solidFill>
              <a:latin typeface="Montserrat Black"/>
              <a:ea typeface="Montserrat Black"/>
              <a:cs typeface="Montserrat Black"/>
              <a:sym typeface="Montserrat Black"/>
            </a:endParaRPr>
          </a:p>
          <a:p>
            <a:pPr marL="0" lvl="0" indent="0" algn="r" rtl="0">
              <a:spcBef>
                <a:spcPts val="0"/>
              </a:spcBef>
              <a:spcAft>
                <a:spcPts val="0"/>
              </a:spcAft>
              <a:buNone/>
            </a:pPr>
            <a:endParaRPr sz="1200" dirty="0">
              <a:latin typeface="Cabin"/>
              <a:ea typeface="Cabin"/>
              <a:cs typeface="Cabin"/>
              <a:sym typeface="Cabin"/>
            </a:endParaRPr>
          </a:p>
        </p:txBody>
      </p:sp>
      <p:sp>
        <p:nvSpPr>
          <p:cNvPr id="15" name="Google Shape;556;p41">
            <a:extLst>
              <a:ext uri="{FF2B5EF4-FFF2-40B4-BE49-F238E27FC236}">
                <a16:creationId xmlns="" xmlns:a16="http://schemas.microsoft.com/office/drawing/2014/main" id="{E034BDB1-AD3A-47DD-8CAF-0EFBFD5E085E}"/>
              </a:ext>
            </a:extLst>
          </p:cNvPr>
          <p:cNvSpPr txBox="1">
            <a:spLocks/>
          </p:cNvSpPr>
          <p:nvPr/>
        </p:nvSpPr>
        <p:spPr>
          <a:xfrm>
            <a:off x="756144" y="2768118"/>
            <a:ext cx="8267538" cy="7457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1pPr>
            <a:lvl2pPr marL="914400" marR="0" lvl="1"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2pPr>
            <a:lvl3pPr marL="1371600" marR="0" lvl="2"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3pPr>
            <a:lvl4pPr marL="1828800" marR="0" lvl="3"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7pPr>
            <a:lvl8pPr marL="3657600" marR="0" lvl="7"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8pPr>
            <a:lvl9pPr marL="4114800" marR="0" lvl="8"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9pPr>
          </a:lstStyle>
          <a:p>
            <a:r>
              <a:rPr lang="en-US" sz="1100" dirty="0">
                <a:solidFill>
                  <a:srgbClr val="434343"/>
                </a:solidFill>
                <a:latin typeface="Montserrat"/>
              </a:rPr>
              <a:t>The purpose of this survey was to determine the general condition and state of maintenance of the</a:t>
            </a:r>
          </a:p>
          <a:p>
            <a:r>
              <a:rPr lang="en-US" sz="1100" dirty="0">
                <a:solidFill>
                  <a:srgbClr val="434343"/>
                </a:solidFill>
                <a:latin typeface="Montserrat"/>
              </a:rPr>
              <a:t>equipment, in order to minimize downtime caused by mechanical breakdown during drilling</a:t>
            </a:r>
          </a:p>
          <a:p>
            <a:r>
              <a:rPr lang="en-US" sz="1100" dirty="0">
                <a:solidFill>
                  <a:srgbClr val="434343"/>
                </a:solidFill>
                <a:latin typeface="Montserrat"/>
              </a:rPr>
              <a:t>operations and to ensure that the equipment is maintained in safe working order.</a:t>
            </a:r>
          </a:p>
          <a:p>
            <a:pPr marL="0" indent="0">
              <a:buClr>
                <a:schemeClr val="dk1"/>
              </a:buClr>
              <a:buSzPts val="1100"/>
              <a:buFont typeface="Arial"/>
              <a:buNone/>
            </a:pPr>
            <a:endParaRPr lang="en-US" sz="1100" dirty="0">
              <a:solidFill>
                <a:srgbClr val="434343"/>
              </a:solidFill>
              <a:latin typeface="Montserrat"/>
              <a:sym typeface="Montserrat"/>
            </a:endParaRPr>
          </a:p>
          <a:p>
            <a:pPr marL="0" indent="0">
              <a:spcAft>
                <a:spcPts val="1000"/>
              </a:spcAft>
              <a:buClr>
                <a:schemeClr val="dk1"/>
              </a:buClr>
              <a:buSzPts val="1100"/>
              <a:buFont typeface="Arial"/>
              <a:buNone/>
            </a:pPr>
            <a:r>
              <a:rPr lang="en-US" sz="1100" dirty="0">
                <a:solidFill>
                  <a:srgbClr val="434343"/>
                </a:solidFill>
                <a:latin typeface="Montserrat"/>
              </a:rPr>
              <a:t>.</a:t>
            </a:r>
          </a:p>
        </p:txBody>
      </p:sp>
      <p:sp>
        <p:nvSpPr>
          <p:cNvPr id="20" name="Google Shape;556;p41">
            <a:extLst>
              <a:ext uri="{FF2B5EF4-FFF2-40B4-BE49-F238E27FC236}">
                <a16:creationId xmlns="" xmlns:a16="http://schemas.microsoft.com/office/drawing/2014/main" id="{5E6FD360-41BD-41A5-BF82-92BE12D2D466}"/>
              </a:ext>
            </a:extLst>
          </p:cNvPr>
          <p:cNvSpPr txBox="1">
            <a:spLocks/>
          </p:cNvSpPr>
          <p:nvPr/>
        </p:nvSpPr>
        <p:spPr>
          <a:xfrm>
            <a:off x="690827" y="3626699"/>
            <a:ext cx="8267539" cy="1058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1pPr>
            <a:lvl2pPr marL="914400" marR="0" lvl="1"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2pPr>
            <a:lvl3pPr marL="1371600" marR="0" lvl="2"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3pPr>
            <a:lvl4pPr marL="1828800" marR="0" lvl="3"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7pPr>
            <a:lvl8pPr marL="3657600" marR="0" lvl="7"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8pPr>
            <a:lvl9pPr marL="4114800" marR="0" lvl="8"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9pPr>
          </a:lstStyle>
          <a:p>
            <a:endParaRPr lang="en-US" sz="1100" dirty="0">
              <a:solidFill>
                <a:srgbClr val="434343"/>
              </a:solidFill>
              <a:latin typeface="Montserrat"/>
              <a:sym typeface="Montserrat"/>
            </a:endParaRPr>
          </a:p>
          <a:p>
            <a:r>
              <a:rPr lang="en-US" sz="1100" dirty="0">
                <a:solidFill>
                  <a:srgbClr val="434343"/>
                </a:solidFill>
                <a:latin typeface="Montserrat"/>
              </a:rPr>
              <a:t>The survey was conducted in good faith, but the inspection of individual items of equipment was</a:t>
            </a:r>
          </a:p>
          <a:p>
            <a:r>
              <a:rPr lang="en-US" sz="1100" dirty="0">
                <a:solidFill>
                  <a:srgbClr val="434343"/>
                </a:solidFill>
                <a:latin typeface="Montserrat"/>
              </a:rPr>
              <a:t>subjected to time and operational constraints imposed by rig operations at the time.</a:t>
            </a:r>
          </a:p>
          <a:p>
            <a:pPr marL="0" indent="0">
              <a:spcAft>
                <a:spcPts val="1000"/>
              </a:spcAft>
              <a:buClr>
                <a:schemeClr val="dk1"/>
              </a:buClr>
              <a:buSzPts val="1100"/>
              <a:buFont typeface="Arial"/>
              <a:buNone/>
            </a:pPr>
            <a:endParaRPr lang="en-US" sz="1100" dirty="0">
              <a:solidFill>
                <a:srgbClr val="434343"/>
              </a:solidFill>
              <a:latin typeface="Montserrat"/>
            </a:endParaRPr>
          </a:p>
        </p:txBody>
      </p:sp>
      <p:pic>
        <p:nvPicPr>
          <p:cNvPr id="23" name="Picture 22">
            <a:extLst>
              <a:ext uri="{FF2B5EF4-FFF2-40B4-BE49-F238E27FC236}">
                <a16:creationId xmlns="" xmlns:a16="http://schemas.microsoft.com/office/drawing/2014/main" id="{7BF8195B-07F9-42E7-8616-ED3925146BE8}"/>
              </a:ext>
            </a:extLst>
          </p:cNvPr>
          <p:cNvPicPr>
            <a:picLocks noChangeAspect="1"/>
          </p:cNvPicPr>
          <p:nvPr/>
        </p:nvPicPr>
        <p:blipFill>
          <a:blip r:embed="rId4"/>
          <a:stretch>
            <a:fillRect/>
          </a:stretch>
        </p:blipFill>
        <p:spPr>
          <a:xfrm>
            <a:off x="4801466" y="528726"/>
            <a:ext cx="2558847" cy="724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1" y="2266840"/>
            <a:ext cx="9023682" cy="523220"/>
          </a:xfrm>
          <a:prstGeom prst="rect">
            <a:avLst/>
          </a:prstGeom>
        </p:spPr>
        <p:txBody>
          <a:bodyPr wrap="square">
            <a:spAutoFit/>
          </a:bodyPr>
          <a:lstStyle/>
          <a:p>
            <a:pPr algn="r" rtl="1"/>
            <a:r>
              <a:rPr lang="ar-EG" dirty="0">
                <a:solidFill>
                  <a:schemeClr val="accent3">
                    <a:lumMod val="25000"/>
                  </a:schemeClr>
                </a:solidFill>
              </a:rPr>
              <a:t>وفقًا للتعليمات الواردة ، حضرت </a:t>
            </a:r>
            <a:r>
              <a:rPr lang="en-US" dirty="0">
                <a:solidFill>
                  <a:schemeClr val="accent3">
                    <a:lumMod val="25000"/>
                  </a:schemeClr>
                </a:solidFill>
              </a:rPr>
              <a:t>EPIS Register Drilling Integrity Services </a:t>
            </a:r>
            <a:r>
              <a:rPr lang="ar-EG" dirty="0">
                <a:solidFill>
                  <a:schemeClr val="accent3">
                    <a:lumMod val="25000"/>
                  </a:schemeClr>
                </a:solidFill>
              </a:rPr>
              <a:t>منصة الحفر ،استكمال مسح حالة معدات الحفر الأولية ، ونظام الطين ، ومعدات التحكم في الآبار ، والمعدات البحرية ، ومحطة الطاقة ، والمعدات الكهربائية ، ومعدات السلامة ، ونظام الصيانة وقطع الغيار.</a:t>
            </a:r>
            <a:endParaRPr lang="en-US" dirty="0">
              <a:solidFill>
                <a:schemeClr val="accent3">
                  <a:lumMod val="25000"/>
                </a:schemeClr>
              </a:solidFill>
            </a:endParaRPr>
          </a:p>
        </p:txBody>
      </p:sp>
      <p:sp>
        <p:nvSpPr>
          <p:cNvPr id="3" name="Rectangle 2"/>
          <p:cNvSpPr/>
          <p:nvPr/>
        </p:nvSpPr>
        <p:spPr>
          <a:xfrm>
            <a:off x="158620" y="3314322"/>
            <a:ext cx="8819391" cy="523220"/>
          </a:xfrm>
          <a:prstGeom prst="rect">
            <a:avLst/>
          </a:prstGeom>
        </p:spPr>
        <p:txBody>
          <a:bodyPr wrap="square">
            <a:spAutoFit/>
          </a:bodyPr>
          <a:lstStyle/>
          <a:p>
            <a:pPr algn="r" rtl="1"/>
            <a:r>
              <a:rPr lang="ar-EG" dirty="0">
                <a:solidFill>
                  <a:schemeClr val="accent3">
                    <a:lumMod val="25000"/>
                  </a:schemeClr>
                </a:solidFill>
              </a:rPr>
              <a:t>كان الغرض من هذا المسح هو تحديد الحالة العامة وحالة صيانة من أجل تقليل وقت التوقف عن العمل الناجم عن الانهيار الميكانيكي أثناء الحفر</a:t>
            </a:r>
          </a:p>
          <a:p>
            <a:pPr algn="r" rtl="1"/>
            <a:r>
              <a:rPr lang="ar-EG" dirty="0">
                <a:solidFill>
                  <a:schemeClr val="accent3">
                    <a:lumMod val="25000"/>
                  </a:schemeClr>
                </a:solidFill>
              </a:rPr>
              <a:t>العمليات ولضمان الحفاظ على المعدات في حالة عمل آمنة.</a:t>
            </a:r>
            <a:endParaRPr lang="en-US" dirty="0">
              <a:solidFill>
                <a:schemeClr val="accent3">
                  <a:lumMod val="25000"/>
                </a:schemeClr>
              </a:solidFill>
            </a:endParaRPr>
          </a:p>
        </p:txBody>
      </p:sp>
      <p:sp>
        <p:nvSpPr>
          <p:cNvPr id="4" name="Rectangle 3"/>
          <p:cNvSpPr/>
          <p:nvPr/>
        </p:nvSpPr>
        <p:spPr>
          <a:xfrm>
            <a:off x="2108719" y="4315648"/>
            <a:ext cx="4572000" cy="738664"/>
          </a:xfrm>
          <a:prstGeom prst="rect">
            <a:avLst/>
          </a:prstGeom>
        </p:spPr>
        <p:txBody>
          <a:bodyPr>
            <a:spAutoFit/>
          </a:bodyPr>
          <a:lstStyle/>
          <a:p>
            <a:pPr algn="r" rtl="1"/>
            <a:r>
              <a:rPr lang="ar-EG" dirty="0">
                <a:solidFill>
                  <a:schemeClr val="accent3">
                    <a:lumMod val="25000"/>
                  </a:schemeClr>
                </a:solidFill>
              </a:rPr>
              <a:t>تم إجراء المسح بحسن نية ، ولكن تم فحص العناصر الفردية للمعدات</a:t>
            </a:r>
          </a:p>
          <a:p>
            <a:pPr algn="r" rtl="1"/>
            <a:r>
              <a:rPr lang="ar-EG" dirty="0">
                <a:solidFill>
                  <a:schemeClr val="accent3">
                    <a:lumMod val="25000"/>
                  </a:schemeClr>
                </a:solidFill>
              </a:rPr>
              <a:t>تخضع للقيود الزمنية والتشغيلية التي تفرضها عمليات منصة الحفر في ذلك الوقت</a:t>
            </a:r>
            <a:endParaRPr lang="en-US" dirty="0">
              <a:solidFill>
                <a:schemeClr val="accent3">
                  <a:lumMod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26</a:t>
            </a:fld>
            <a:endParaRPr sz="1300">
              <a:solidFill>
                <a:srgbClr val="FFFFFF"/>
              </a:solidFill>
              <a:latin typeface="Quicksand Light"/>
              <a:ea typeface="Quicksand Light"/>
              <a:cs typeface="Quicksand Light"/>
              <a:sym typeface="Quicksand Light"/>
            </a:endParaRPr>
          </a:p>
        </p:txBody>
      </p:sp>
      <p:sp>
        <p:nvSpPr>
          <p:cNvPr id="566" name="Google Shape;566;p41"/>
          <p:cNvSpPr txBox="1">
            <a:spLocks noGrp="1"/>
          </p:cNvSpPr>
          <p:nvPr>
            <p:ph type="ctrTitle" idx="4294967295"/>
          </p:nvPr>
        </p:nvSpPr>
        <p:spPr>
          <a:xfrm>
            <a:off x="2240888" y="-10674"/>
            <a:ext cx="3341765" cy="539400"/>
          </a:xfrm>
          <a:prstGeom prst="rect">
            <a:avLst/>
          </a:prstGeom>
        </p:spPr>
        <p:txBody>
          <a:bodyPr spcFirstLastPara="1" wrap="square" lIns="91425" tIns="91425" rIns="91425" bIns="91425" anchor="t" anchorCtr="0">
            <a:noAutofit/>
          </a:bodyPr>
          <a:lstStyle/>
          <a:p>
            <a:pPr lvl="0">
              <a:lnSpc>
                <a:spcPct val="100000"/>
              </a:lnSpc>
              <a:buClr>
                <a:schemeClr val="dk1"/>
              </a:buClr>
              <a:buSzPts val="1100"/>
            </a:pPr>
            <a:r>
              <a:rPr lang="en-US" sz="2800" u="sng" dirty="0">
                <a:solidFill>
                  <a:srgbClr val="F8B105"/>
                </a:solidFill>
              </a:rPr>
              <a:t>EPIS Offers…</a:t>
            </a:r>
            <a:endParaRPr lang="en-US" sz="2800" u="sng" dirty="0">
              <a:solidFill>
                <a:schemeClr val="lt1"/>
              </a:solidFill>
              <a:latin typeface="Montserrat Black"/>
              <a:ea typeface="Montserrat Black"/>
              <a:cs typeface="Montserrat Black"/>
              <a:sym typeface="Montserrat Black"/>
            </a:endParaRPr>
          </a:p>
          <a:p>
            <a:pPr marL="0" lvl="0" indent="0" algn="r" rtl="0">
              <a:spcBef>
                <a:spcPts val="0"/>
              </a:spcBef>
              <a:spcAft>
                <a:spcPts val="0"/>
              </a:spcAft>
              <a:buNone/>
            </a:pPr>
            <a:endParaRPr sz="1200" dirty="0">
              <a:latin typeface="Cabin"/>
              <a:ea typeface="Cabin"/>
              <a:cs typeface="Cabin"/>
              <a:sym typeface="Cabin"/>
            </a:endParaRPr>
          </a:p>
        </p:txBody>
      </p:sp>
      <p:sp>
        <p:nvSpPr>
          <p:cNvPr id="12" name="Google Shape;484;p40">
            <a:extLst>
              <a:ext uri="{FF2B5EF4-FFF2-40B4-BE49-F238E27FC236}">
                <a16:creationId xmlns="" xmlns:a16="http://schemas.microsoft.com/office/drawing/2014/main" id="{F0B0FB35-FB6D-4EEE-838B-B1DD0DF81150}"/>
              </a:ext>
            </a:extLst>
          </p:cNvPr>
          <p:cNvSpPr txBox="1">
            <a:spLocks/>
          </p:cNvSpPr>
          <p:nvPr/>
        </p:nvSpPr>
        <p:spPr>
          <a:xfrm>
            <a:off x="428904" y="545489"/>
            <a:ext cx="8606811" cy="9119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r>
              <a:rPr lang="en-US" sz="1400" dirty="0">
                <a:solidFill>
                  <a:srgbClr val="3E516C"/>
                </a:solidFill>
                <a:latin typeface="Cabin Regular"/>
              </a:rPr>
              <a:t>Customized rig inspection surveys onshore and offshore to help customers determine whether the current procedures, equipment and maintenance activities meet industry standards, manufacturers’ specifications and conform to applicable statutory or classification requirements. Our rig inspection and survey services </a:t>
            </a:r>
          </a:p>
          <a:p>
            <a:endParaRPr lang="en-US" sz="1400" dirty="0">
              <a:latin typeface="Arial" panose="020B0604020202020204" pitchFamily="34" charset="0"/>
              <a:cs typeface="Arial" panose="020B0604020202020204" pitchFamily="34" charset="0"/>
            </a:endParaRPr>
          </a:p>
        </p:txBody>
      </p:sp>
      <p:sp>
        <p:nvSpPr>
          <p:cNvPr id="13" name="Google Shape;484;p40">
            <a:extLst>
              <a:ext uri="{FF2B5EF4-FFF2-40B4-BE49-F238E27FC236}">
                <a16:creationId xmlns="" xmlns:a16="http://schemas.microsoft.com/office/drawing/2014/main" id="{E3E01890-3644-4B2A-BEE3-CFDBBA592098}"/>
              </a:ext>
            </a:extLst>
          </p:cNvPr>
          <p:cNvSpPr txBox="1">
            <a:spLocks/>
          </p:cNvSpPr>
          <p:nvPr/>
        </p:nvSpPr>
        <p:spPr>
          <a:xfrm>
            <a:off x="68783" y="1825156"/>
            <a:ext cx="6482287" cy="30117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spcAft>
                <a:spcPts val="200"/>
              </a:spcAft>
              <a:buFont typeface="Cabin"/>
              <a:buNone/>
            </a:pPr>
            <a:r>
              <a:rPr lang="en-US" sz="1400" dirty="0">
                <a:solidFill>
                  <a:srgbClr val="C00000"/>
                </a:solidFill>
                <a:latin typeface="Cabin Regular"/>
                <a:ea typeface="Cabin Regular"/>
                <a:cs typeface="Cabin Regular"/>
                <a:sym typeface="Cabin Regular"/>
              </a:rPr>
              <a:t>Include :</a:t>
            </a:r>
            <a:endParaRPr lang="en-US" sz="1400" dirty="0">
              <a:solidFill>
                <a:srgbClr val="C00000"/>
              </a:solidFill>
              <a:latin typeface="Cabin Regular"/>
              <a:sym typeface="Cabin Regular"/>
            </a:endParaRPr>
          </a:p>
          <a:p>
            <a:r>
              <a:rPr lang="en-US" sz="1100" dirty="0">
                <a:latin typeface="Arial" panose="020B0604020202020204" pitchFamily="34" charset="0"/>
                <a:cs typeface="Arial" panose="020B0604020202020204" pitchFamily="34" charset="0"/>
              </a:rPr>
              <a:t>Full rig conditional surveys</a:t>
            </a:r>
          </a:p>
          <a:p>
            <a:r>
              <a:rPr lang="en-US" sz="1100" dirty="0">
                <a:latin typeface="Arial" panose="020B0604020202020204" pitchFamily="34" charset="0"/>
                <a:cs typeface="Arial" panose="020B0604020202020204" pitchFamily="34" charset="0"/>
              </a:rPr>
              <a:t>Rig Start Up / Acceptance Surveys</a:t>
            </a:r>
          </a:p>
          <a:p>
            <a:r>
              <a:rPr lang="en-US" sz="1100" dirty="0">
                <a:latin typeface="Arial" panose="020B0604020202020204" pitchFamily="34" charset="0"/>
                <a:cs typeface="Arial" panose="020B0604020202020204" pitchFamily="34" charset="0"/>
              </a:rPr>
              <a:t>Maintenance / Equipment Surveys</a:t>
            </a:r>
          </a:p>
          <a:p>
            <a:r>
              <a:rPr lang="en-US" sz="1100" dirty="0">
                <a:latin typeface="Arial" panose="020B0604020202020204" pitchFamily="34" charset="0"/>
                <a:cs typeface="Arial" panose="020B0604020202020204" pitchFamily="34" charset="0"/>
              </a:rPr>
              <a:t>Subsea Surveys</a:t>
            </a:r>
          </a:p>
          <a:p>
            <a:r>
              <a:rPr lang="en-US" sz="1100" dirty="0">
                <a:latin typeface="Arial" panose="020B0604020202020204" pitchFamily="34" charset="0"/>
                <a:cs typeface="Arial" panose="020B0604020202020204" pitchFamily="34" charset="0"/>
              </a:rPr>
              <a:t>Marine Surveys</a:t>
            </a:r>
          </a:p>
          <a:p>
            <a:r>
              <a:rPr lang="en-US" sz="1100" dirty="0">
                <a:latin typeface="Arial" panose="020B0604020202020204" pitchFamily="34" charset="0"/>
                <a:cs typeface="Arial" panose="020B0604020202020204" pitchFamily="34" charset="0"/>
              </a:rPr>
              <a:t>Electrical Surveys</a:t>
            </a:r>
          </a:p>
          <a:p>
            <a:r>
              <a:rPr lang="en-US" sz="1100" dirty="0">
                <a:latin typeface="Arial" panose="020B0604020202020204" pitchFamily="34" charset="0"/>
                <a:cs typeface="Arial" panose="020B0604020202020204" pitchFamily="34" charset="0"/>
              </a:rPr>
              <a:t>Derrick / Dropped Object Surveys</a:t>
            </a:r>
          </a:p>
          <a:p>
            <a:r>
              <a:rPr lang="en-US" sz="1100" dirty="0">
                <a:latin typeface="Arial" panose="020B0604020202020204" pitchFamily="34" charset="0"/>
                <a:cs typeface="Arial" panose="020B0604020202020204" pitchFamily="34" charset="0"/>
              </a:rPr>
              <a:t>Visual Mast and Derrick inspections</a:t>
            </a:r>
          </a:p>
          <a:p>
            <a:r>
              <a:rPr lang="en-US" sz="1100" dirty="0">
                <a:latin typeface="Arial" panose="020B0604020202020204" pitchFamily="34" charset="0"/>
                <a:cs typeface="Arial" panose="020B0604020202020204" pitchFamily="34" charset="0"/>
              </a:rPr>
              <a:t>Drilling an handling tool inspections</a:t>
            </a:r>
          </a:p>
          <a:p>
            <a:r>
              <a:rPr lang="en-US" sz="1100" dirty="0">
                <a:latin typeface="Arial" panose="020B0604020202020204" pitchFamily="34" charset="0"/>
                <a:cs typeface="Arial" panose="020B0604020202020204" pitchFamily="34" charset="0"/>
              </a:rPr>
              <a:t>Colfax Hose Inspections</a:t>
            </a:r>
          </a:p>
          <a:p>
            <a:r>
              <a:rPr lang="en-US" sz="1100" dirty="0">
                <a:latin typeface="Arial" panose="020B0604020202020204" pitchFamily="34" charset="0"/>
                <a:cs typeface="Arial" panose="020B0604020202020204" pitchFamily="34" charset="0"/>
              </a:rPr>
              <a:t>NDT Services</a:t>
            </a:r>
          </a:p>
          <a:p>
            <a:r>
              <a:rPr lang="en-US" sz="1100" dirty="0">
                <a:latin typeface="Arial" panose="020B0604020202020204" pitchFamily="34" charset="0"/>
                <a:cs typeface="Arial" panose="020B0604020202020204" pitchFamily="34" charset="0"/>
              </a:rPr>
              <a:t>Riser Inspections</a:t>
            </a:r>
          </a:p>
          <a:p>
            <a:r>
              <a:rPr lang="en-US" sz="1100" dirty="0">
                <a:latin typeface="Arial" panose="020B0604020202020204" pitchFamily="34" charset="0"/>
                <a:cs typeface="Arial" panose="020B0604020202020204" pitchFamily="34" charset="0"/>
              </a:rPr>
              <a:t>Lifting Gear Inspections</a:t>
            </a:r>
            <a:r>
              <a:rPr lang="en-US" sz="1100" dirty="0"/>
              <a:t>. </a:t>
            </a:r>
          </a:p>
        </p:txBody>
      </p:sp>
      <p:pic>
        <p:nvPicPr>
          <p:cNvPr id="16" name="Picture 15">
            <a:extLst>
              <a:ext uri="{FF2B5EF4-FFF2-40B4-BE49-F238E27FC236}">
                <a16:creationId xmlns="" xmlns:a16="http://schemas.microsoft.com/office/drawing/2014/main" id="{41F5E46C-3E5B-48D8-A1F5-D2E34B80C3C7}"/>
              </a:ext>
            </a:extLst>
          </p:cNvPr>
          <p:cNvPicPr>
            <a:picLocks noChangeAspect="1"/>
          </p:cNvPicPr>
          <p:nvPr/>
        </p:nvPicPr>
        <p:blipFill>
          <a:blip r:embed="rId3"/>
          <a:stretch>
            <a:fillRect/>
          </a:stretch>
        </p:blipFill>
        <p:spPr>
          <a:xfrm>
            <a:off x="5799222" y="2193757"/>
            <a:ext cx="2914286" cy="1580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841980" y="1356033"/>
            <a:ext cx="8052318" cy="738664"/>
          </a:xfrm>
          <a:prstGeom prst="rect">
            <a:avLst/>
          </a:prstGeom>
        </p:spPr>
        <p:txBody>
          <a:bodyPr wrap="square">
            <a:spAutoFit/>
          </a:bodyPr>
          <a:lstStyle/>
          <a:p>
            <a:pPr algn="r" rtl="1"/>
            <a:r>
              <a:rPr lang="ar-EG" dirty="0">
                <a:solidFill>
                  <a:schemeClr val="accent3">
                    <a:lumMod val="25000"/>
                  </a:schemeClr>
                </a:solidFill>
              </a:rPr>
              <a:t>استطلاعات الرأي المخصصة لفحص أجهزة الحفر في البر والبحر لمساعدة العملاء على تحديد ما إذا كانت الإجراءات والمعدات وأنشطة الصيانة الحالية تفي بمعايير الصناعة ومواصفات الشركات المصنعة وتتوافق مع المتطلبات القانونية أو التصنيف المعمول بها. خدمات التفتيش والمسح الخاصة بنا</a:t>
            </a:r>
            <a:endParaRPr lang="en-US" dirty="0">
              <a:solidFill>
                <a:schemeClr val="accent3">
                  <a:lumMod val="25000"/>
                </a:schemeClr>
              </a:solidFill>
            </a:endParaRPr>
          </a:p>
        </p:txBody>
      </p:sp>
      <p:sp>
        <p:nvSpPr>
          <p:cNvPr id="3" name="Rectangle 2"/>
          <p:cNvSpPr/>
          <p:nvPr/>
        </p:nvSpPr>
        <p:spPr>
          <a:xfrm>
            <a:off x="1023926" y="1825156"/>
            <a:ext cx="4572000" cy="3108543"/>
          </a:xfrm>
          <a:prstGeom prst="rect">
            <a:avLst/>
          </a:prstGeom>
        </p:spPr>
        <p:txBody>
          <a:bodyPr>
            <a:spAutoFit/>
          </a:bodyPr>
          <a:lstStyle/>
          <a:p>
            <a:pPr algn="r"/>
            <a:r>
              <a:rPr lang="ar-EG" dirty="0"/>
              <a:t>يشمل :</a:t>
            </a:r>
          </a:p>
          <a:p>
            <a:pPr algn="r"/>
            <a:r>
              <a:rPr lang="ar-EG" dirty="0"/>
              <a:t>المسوحات الكاملة للحفارة</a:t>
            </a:r>
          </a:p>
          <a:p>
            <a:pPr algn="r"/>
            <a:r>
              <a:rPr lang="ar-EG" dirty="0"/>
              <a:t>بدء تشغيل / استطلاعات قبول منصة الحفر</a:t>
            </a:r>
          </a:p>
          <a:p>
            <a:pPr algn="r"/>
            <a:r>
              <a:rPr lang="ar-EG" dirty="0"/>
              <a:t>مسوحات الصيانة / المعدات</a:t>
            </a:r>
          </a:p>
          <a:p>
            <a:pPr algn="r"/>
            <a:r>
              <a:rPr lang="ar-EG" dirty="0"/>
              <a:t>المسوحات تحت سطح البحر</a:t>
            </a:r>
          </a:p>
          <a:p>
            <a:pPr algn="r"/>
            <a:r>
              <a:rPr lang="ar-EG" dirty="0"/>
              <a:t>المسوحات البحرية</a:t>
            </a:r>
          </a:p>
          <a:p>
            <a:pPr algn="r"/>
            <a:r>
              <a:rPr lang="ar-EG" dirty="0"/>
              <a:t>المسوحات الكهربائية</a:t>
            </a:r>
          </a:p>
          <a:p>
            <a:pPr algn="r"/>
            <a:r>
              <a:rPr lang="ar-EG" dirty="0"/>
              <a:t>فحص معدات الحفر/ إسقاط الأجسام</a:t>
            </a:r>
          </a:p>
          <a:p>
            <a:pPr algn="r"/>
            <a:r>
              <a:rPr lang="ar-EG" dirty="0"/>
              <a:t>فحص الخزانات</a:t>
            </a:r>
          </a:p>
          <a:p>
            <a:pPr algn="r"/>
            <a:r>
              <a:rPr lang="ar-EG" dirty="0"/>
              <a:t>حفر تفتيش أداة المناولة</a:t>
            </a:r>
          </a:p>
          <a:p>
            <a:pPr algn="r"/>
            <a:r>
              <a:rPr lang="ar-EG" dirty="0"/>
              <a:t>فحص خرطوم </a:t>
            </a:r>
            <a:r>
              <a:rPr lang="en-US" dirty="0"/>
              <a:t>Colfax</a:t>
            </a:r>
          </a:p>
          <a:p>
            <a:pPr algn="r"/>
            <a:r>
              <a:rPr lang="ar-EG" dirty="0"/>
              <a:t>خدمات </a:t>
            </a:r>
            <a:r>
              <a:rPr lang="en-US" dirty="0"/>
              <a:t>NDT</a:t>
            </a:r>
          </a:p>
          <a:p>
            <a:pPr algn="r"/>
            <a:r>
              <a:rPr lang="ar-EG" dirty="0"/>
              <a:t>عمليات التفتيش</a:t>
            </a:r>
          </a:p>
          <a:p>
            <a:pPr algn="r"/>
            <a:r>
              <a:rPr lang="ar-EG" dirty="0"/>
              <a:t>فحص معدات الرفع.</a:t>
            </a:r>
            <a:endParaRPr lang="en-US" dirty="0"/>
          </a:p>
        </p:txBody>
      </p:sp>
    </p:spTree>
    <p:extLst>
      <p:ext uri="{BB962C8B-B14F-4D97-AF65-F5344CB8AC3E}">
        <p14:creationId xmlns:p14="http://schemas.microsoft.com/office/powerpoint/2010/main" val="214820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3"/>
          <p:cNvSpPr txBox="1">
            <a:spLocks noGrp="1"/>
          </p:cNvSpPr>
          <p:nvPr>
            <p:ph type="body" idx="4294967295"/>
          </p:nvPr>
        </p:nvSpPr>
        <p:spPr>
          <a:xfrm>
            <a:off x="1094875" y="876880"/>
            <a:ext cx="7912647" cy="3656358"/>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US" sz="1200" dirty="0">
                <a:solidFill>
                  <a:srgbClr val="FCCC3B"/>
                </a:solidFill>
                <a:latin typeface="Montserrat Medium"/>
              </a:rPr>
              <a:t>Our surveys are about the quality assurance of total systems, procedures and policies, paying attention to the details but looking at the bigger picture:</a:t>
            </a:r>
          </a:p>
          <a:p>
            <a:pPr marL="0" lvl="0" indent="0" rtl="0">
              <a:spcBef>
                <a:spcPts val="0"/>
              </a:spcBef>
              <a:spcAft>
                <a:spcPts val="0"/>
              </a:spcAft>
              <a:buClr>
                <a:schemeClr val="dk1"/>
              </a:buClr>
              <a:buSzPts val="1100"/>
              <a:buFont typeface="Arial"/>
              <a:buNone/>
            </a:pPr>
            <a:endParaRPr lang="es" sz="1200" dirty="0"/>
          </a:p>
          <a:p>
            <a:pPr marL="69850">
              <a:lnSpc>
                <a:spcPct val="104000"/>
              </a:lnSpc>
              <a:spcBef>
                <a:spcPts val="50"/>
              </a:spcBef>
            </a:pPr>
            <a:r>
              <a:rPr lang="en-US" sz="1400" dirty="0"/>
              <a:t>Rig condition assessments (RCA)</a:t>
            </a:r>
            <a:br>
              <a:rPr lang="en-US" sz="1400" dirty="0"/>
            </a:br>
            <a:r>
              <a:rPr lang="en-US" sz="1200" spc="-95"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o</a:t>
            </a:r>
            <a:r>
              <a:rPr lang="en-US" sz="1200" spc="-2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optimi</a:t>
            </a:r>
            <a:r>
              <a:rPr lang="en-US" sz="1200" spc="-20" dirty="0">
                <a:solidFill>
                  <a:srgbClr val="002060"/>
                </a:solidFill>
                <a:latin typeface="Cabin" panose="020B0604020202020204" charset="0"/>
                <a:ea typeface="Times New Roman" panose="02020603050405020304" pitchFamily="18" charset="0"/>
              </a:rPr>
              <a:t>z</a:t>
            </a:r>
            <a:r>
              <a:rPr lang="en-US" sz="1200" dirty="0">
                <a:solidFill>
                  <a:srgbClr val="002060"/>
                </a:solidFill>
                <a:latin typeface="Cabin" panose="020B0604020202020204" charset="0"/>
                <a:ea typeface="Times New Roman" panose="02020603050405020304" pitchFamily="18" charset="0"/>
              </a:rPr>
              <a:t>e</a:t>
            </a:r>
            <a:r>
              <a:rPr lang="en-US" sz="1200" spc="115" dirty="0">
                <a:solidFill>
                  <a:srgbClr val="002060"/>
                </a:solidFill>
                <a:latin typeface="Cabin" panose="020B0604020202020204" charset="0"/>
                <a:ea typeface="Times New Roman" panose="02020603050405020304" pitchFamily="18" charset="0"/>
              </a:rPr>
              <a:t> </a:t>
            </a:r>
            <a:r>
              <a:rPr lang="en-US" sz="1200" spc="-15" dirty="0">
                <a:solidFill>
                  <a:srgbClr val="002060"/>
                </a:solidFill>
                <a:latin typeface="Cabin" panose="020B0604020202020204" charset="0"/>
                <a:ea typeface="Times New Roman" panose="02020603050405020304" pitchFamily="18" charset="0"/>
              </a:rPr>
              <a:t>y</a:t>
            </a:r>
            <a:r>
              <a:rPr lang="en-US" sz="1200" dirty="0">
                <a:solidFill>
                  <a:srgbClr val="002060"/>
                </a:solidFill>
                <a:latin typeface="Cabin" panose="020B0604020202020204" charset="0"/>
                <a:ea typeface="Times New Roman" panose="02020603050405020304" pitchFamily="18" charset="0"/>
              </a:rPr>
              <a:t>our</a:t>
            </a:r>
            <a:r>
              <a:rPr lang="en-US" sz="1200" spc="9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main</a:t>
            </a:r>
            <a:r>
              <a:rPr lang="en-US" sz="1200" spc="-10"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enance</a:t>
            </a:r>
            <a:r>
              <a:rPr lang="en-US" sz="1200" spc="-1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p</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og</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am </a:t>
            </a:r>
            <a:r>
              <a:rPr lang="en-US" sz="1200" spc="2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and</a:t>
            </a:r>
            <a:r>
              <a:rPr lang="en-US" sz="1200" spc="15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fis</a:t>
            </a:r>
            <a:r>
              <a:rPr lang="en-US" sz="1200" spc="5" dirty="0">
                <a:solidFill>
                  <a:srgbClr val="002060"/>
                </a:solidFill>
                <a:latin typeface="Cabin" panose="020B0604020202020204" charset="0"/>
                <a:ea typeface="Times New Roman" panose="02020603050405020304" pitchFamily="18" charset="0"/>
              </a:rPr>
              <a:t>c</a:t>
            </a:r>
            <a:r>
              <a:rPr lang="en-US" sz="1200" dirty="0">
                <a:solidFill>
                  <a:srgbClr val="002060"/>
                </a:solidFill>
                <a:latin typeface="Cabin" panose="020B0604020202020204" charset="0"/>
                <a:ea typeface="Times New Roman" panose="02020603050405020304" pitchFamily="18" charset="0"/>
              </a:rPr>
              <a:t>al</a:t>
            </a:r>
            <a:r>
              <a:rPr lang="en-US" sz="1200" spc="1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planning, </a:t>
            </a:r>
            <a:r>
              <a:rPr lang="en-US" sz="1200" spc="-15" dirty="0">
                <a:solidFill>
                  <a:srgbClr val="002060"/>
                </a:solidFill>
                <a:latin typeface="Cabin" panose="020B0604020202020204" charset="0"/>
                <a:ea typeface="Times New Roman" panose="02020603050405020304" pitchFamily="18" charset="0"/>
              </a:rPr>
              <a:t>y</a:t>
            </a:r>
            <a:r>
              <a:rPr lang="en-US" sz="1200" dirty="0">
                <a:solidFill>
                  <a:srgbClr val="002060"/>
                </a:solidFill>
                <a:latin typeface="Cabin" panose="020B0604020202020204" charset="0"/>
                <a:ea typeface="Times New Roman" panose="02020603050405020304" pitchFamily="18" charset="0"/>
              </a:rPr>
              <a:t>ou</a:t>
            </a:r>
            <a:r>
              <a:rPr lang="en-US" sz="1200" spc="9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need</a:t>
            </a:r>
            <a:r>
              <a:rPr lang="en-US" sz="1200" spc="21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detailed</a:t>
            </a:r>
            <a:r>
              <a:rPr lang="en-US" sz="1200" spc="11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and</a:t>
            </a:r>
            <a:r>
              <a:rPr lang="en-US" sz="1200" spc="15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accu</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a</a:t>
            </a:r>
            <a:r>
              <a:rPr lang="en-US" sz="1200" spc="-10"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e </a:t>
            </a:r>
            <a:r>
              <a:rPr lang="en-US" sz="1200" spc="4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in</a:t>
            </a:r>
            <a:r>
              <a:rPr lang="en-US" sz="1200" spc="-20" dirty="0">
                <a:solidFill>
                  <a:srgbClr val="002060"/>
                </a:solidFill>
                <a:latin typeface="Cabin" panose="020B0604020202020204" charset="0"/>
                <a:ea typeface="Times New Roman" panose="02020603050405020304" pitchFamily="18" charset="0"/>
              </a:rPr>
              <a:t>f</a:t>
            </a:r>
            <a:r>
              <a:rPr lang="en-US" sz="1200" dirty="0">
                <a:solidFill>
                  <a:srgbClr val="002060"/>
                </a:solidFill>
                <a:latin typeface="Cabin" panose="020B0604020202020204" charset="0"/>
                <a:ea typeface="Times New Roman" panose="02020603050405020304" pitchFamily="18" charset="0"/>
              </a:rPr>
              <a:t>o</a:t>
            </a:r>
            <a:r>
              <a:rPr lang="en-US" sz="1200" spc="-1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mation</a:t>
            </a:r>
            <a:r>
              <a:rPr lang="en-US" sz="1200" spc="12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about</a:t>
            </a:r>
            <a:r>
              <a:rPr lang="en-US" sz="1200" spc="21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the condition</a:t>
            </a:r>
            <a:r>
              <a:rPr lang="en-US" sz="1200" spc="14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of</a:t>
            </a:r>
            <a:r>
              <a:rPr lang="en-US" sz="1200" spc="-25" dirty="0">
                <a:solidFill>
                  <a:srgbClr val="002060"/>
                </a:solidFill>
                <a:latin typeface="Cabin" panose="020B0604020202020204" charset="0"/>
                <a:ea typeface="Times New Roman" panose="02020603050405020304" pitchFamily="18" charset="0"/>
              </a:rPr>
              <a:t> </a:t>
            </a:r>
            <a:r>
              <a:rPr lang="en-US" sz="1200" spc="-15" dirty="0">
                <a:solidFill>
                  <a:srgbClr val="002060"/>
                </a:solidFill>
                <a:latin typeface="Cabin" panose="020B0604020202020204" charset="0"/>
                <a:ea typeface="Times New Roman" panose="02020603050405020304" pitchFamily="18" charset="0"/>
              </a:rPr>
              <a:t>y</a:t>
            </a:r>
            <a:r>
              <a:rPr lang="en-US" sz="1200" dirty="0">
                <a:solidFill>
                  <a:srgbClr val="002060"/>
                </a:solidFill>
                <a:latin typeface="Cabin" panose="020B0604020202020204" charset="0"/>
                <a:ea typeface="Times New Roman" panose="02020603050405020304" pitchFamily="18" charset="0"/>
              </a:rPr>
              <a:t>our</a:t>
            </a:r>
            <a:r>
              <a:rPr lang="en-US" sz="1200" spc="95" dirty="0">
                <a:solidFill>
                  <a:srgbClr val="002060"/>
                </a:solidFill>
                <a:latin typeface="Cabin" panose="020B0604020202020204" charset="0"/>
                <a:ea typeface="Times New Roman" panose="02020603050405020304" pitchFamily="18" charset="0"/>
              </a:rPr>
              <a:t> </a:t>
            </a:r>
            <a:r>
              <a:rPr lang="en-US" sz="1200" spc="-15" dirty="0">
                <a:solidFill>
                  <a:srgbClr val="002060"/>
                </a:solidFill>
                <a:latin typeface="Cabin" panose="020B0604020202020204" charset="0"/>
                <a:ea typeface="Times New Roman" panose="02020603050405020304" pitchFamily="18" charset="0"/>
              </a:rPr>
              <a:t>v</a:t>
            </a:r>
            <a:r>
              <a:rPr lang="en-US" sz="1200" dirty="0">
                <a:solidFill>
                  <a:srgbClr val="002060"/>
                </a:solidFill>
                <a:latin typeface="Cabin" panose="020B0604020202020204" charset="0"/>
                <a:ea typeface="Times New Roman" panose="02020603050405020304" pitchFamily="18" charset="0"/>
              </a:rPr>
              <a:t>essel</a:t>
            </a:r>
            <a:r>
              <a:rPr lang="en-US" sz="1200" spc="-45" dirty="0">
                <a:solidFill>
                  <a:srgbClr val="002060"/>
                </a:solidFill>
                <a:latin typeface="Cabin" panose="020B0604020202020204" charset="0"/>
                <a:ea typeface="Times New Roman" panose="02020603050405020304" pitchFamily="18" charset="0"/>
              </a:rPr>
              <a:t>’</a:t>
            </a:r>
            <a:r>
              <a:rPr lang="en-US" sz="1200" dirty="0">
                <a:solidFill>
                  <a:srgbClr val="002060"/>
                </a:solidFill>
                <a:latin typeface="Cabin" panose="020B0604020202020204" charset="0"/>
                <a:ea typeface="Times New Roman" panose="02020603050405020304" pitchFamily="18" charset="0"/>
              </a:rPr>
              <a:t>s</a:t>
            </a:r>
            <a:r>
              <a:rPr lang="en-US" sz="1200" spc="-5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ha</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d</a:t>
            </a:r>
            <a:r>
              <a:rPr lang="en-US" sz="1200" spc="-15" dirty="0">
                <a:solidFill>
                  <a:srgbClr val="002060"/>
                </a:solidFill>
                <a:latin typeface="Cabin" panose="020B0604020202020204" charset="0"/>
                <a:ea typeface="Times New Roman" panose="02020603050405020304" pitchFamily="18" charset="0"/>
              </a:rPr>
              <a:t>w</a:t>
            </a:r>
            <a:r>
              <a:rPr lang="en-US" sz="1200" dirty="0">
                <a:solidFill>
                  <a:srgbClr val="002060"/>
                </a:solidFill>
                <a:latin typeface="Cabin" panose="020B0604020202020204" charset="0"/>
                <a:ea typeface="Times New Roman" panose="02020603050405020304" pitchFamily="18" charset="0"/>
              </a:rPr>
              <a:t>a</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 </a:t>
            </a:r>
            <a:r>
              <a:rPr lang="en-US" sz="1200" spc="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and</a:t>
            </a:r>
            <a:r>
              <a:rPr lang="en-US" sz="1200" spc="15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hull.</a:t>
            </a:r>
            <a:r>
              <a:rPr lang="en-US" sz="1200" spc="1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Our</a:t>
            </a:r>
            <a:r>
              <a:rPr lang="en-US" sz="1200" spc="35" dirty="0">
                <a:solidFill>
                  <a:srgbClr val="002060"/>
                </a:solidFill>
                <a:latin typeface="Cabin" panose="020B0604020202020204" charset="0"/>
                <a:ea typeface="Times New Roman" panose="02020603050405020304" pitchFamily="18" charset="0"/>
              </a:rPr>
              <a:t> </a:t>
            </a:r>
            <a:r>
              <a:rPr lang="en-US" sz="1200" spc="-15" dirty="0">
                <a:solidFill>
                  <a:srgbClr val="002060"/>
                </a:solidFill>
                <a:latin typeface="Cabin" panose="020B0604020202020204" charset="0"/>
                <a:ea typeface="Times New Roman" panose="02020603050405020304" pitchFamily="18" charset="0"/>
              </a:rPr>
              <a:t>R</a:t>
            </a:r>
            <a:r>
              <a:rPr lang="en-US" sz="1200" spc="5" dirty="0">
                <a:solidFill>
                  <a:srgbClr val="002060"/>
                </a:solidFill>
                <a:latin typeface="Cabin" panose="020B0604020202020204" charset="0"/>
                <a:ea typeface="Times New Roman" panose="02020603050405020304" pitchFamily="18" charset="0"/>
              </a:rPr>
              <a:t>C</a:t>
            </a:r>
            <a:r>
              <a:rPr lang="en-US" sz="1200" dirty="0">
                <a:solidFill>
                  <a:srgbClr val="002060"/>
                </a:solidFill>
                <a:latin typeface="Cabin" panose="020B0604020202020204" charset="0"/>
                <a:ea typeface="Times New Roman" panose="02020603050405020304" pitchFamily="18" charset="0"/>
              </a:rPr>
              <a:t>A</a:t>
            </a:r>
            <a:r>
              <a:rPr lang="en-US" sz="1200" spc="3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se</a:t>
            </a:r>
            <a:r>
              <a:rPr lang="en-US" sz="1200" spc="15"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vice p</a:t>
            </a:r>
            <a:r>
              <a:rPr lang="en-US" sz="1200" spc="-30" dirty="0">
                <a:solidFill>
                  <a:srgbClr val="002060"/>
                </a:solidFill>
                <a:latin typeface="Cabin" panose="020B0604020202020204" charset="0"/>
                <a:ea typeface="Times New Roman" panose="02020603050405020304" pitchFamily="18" charset="0"/>
              </a:rPr>
              <a:t>r</a:t>
            </a:r>
            <a:r>
              <a:rPr lang="en-US" sz="1200" spc="-10" dirty="0">
                <a:solidFill>
                  <a:srgbClr val="002060"/>
                </a:solidFill>
                <a:latin typeface="Cabin" panose="020B0604020202020204" charset="0"/>
                <a:ea typeface="Times New Roman" panose="02020603050405020304" pitchFamily="18" charset="0"/>
              </a:rPr>
              <a:t>o</a:t>
            </a:r>
            <a:r>
              <a:rPr lang="en-US" sz="1200" dirty="0">
                <a:solidFill>
                  <a:srgbClr val="002060"/>
                </a:solidFill>
                <a:latin typeface="Cabin" panose="020B0604020202020204" charset="0"/>
                <a:ea typeface="Times New Roman" panose="02020603050405020304" pitchFamily="18" charset="0"/>
              </a:rPr>
              <a:t>vides</a:t>
            </a:r>
            <a:r>
              <a:rPr lang="en-US" sz="1200" spc="16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a:t>
            </a:r>
            <a:r>
              <a:rPr lang="en-US" sz="1200" spc="4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comp</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ehensi</a:t>
            </a:r>
            <a:r>
              <a:rPr lang="en-US" sz="1200" spc="-15" dirty="0">
                <a:solidFill>
                  <a:srgbClr val="002060"/>
                </a:solidFill>
                <a:latin typeface="Cabin" panose="020B0604020202020204" charset="0"/>
                <a:ea typeface="Times New Roman" panose="02020603050405020304" pitchFamily="18" charset="0"/>
              </a:rPr>
              <a:t>v</a:t>
            </a:r>
            <a:r>
              <a:rPr lang="en-US" sz="1200" dirty="0">
                <a:solidFill>
                  <a:srgbClr val="002060"/>
                </a:solidFill>
                <a:latin typeface="Cabin" panose="020B0604020202020204" charset="0"/>
                <a:ea typeface="Times New Roman" panose="02020603050405020304" pitchFamily="18" charset="0"/>
              </a:rPr>
              <a:t>e</a:t>
            </a:r>
            <a:r>
              <a:rPr lang="en-US" sz="1200" spc="25" dirty="0">
                <a:solidFill>
                  <a:srgbClr val="002060"/>
                </a:solidFill>
                <a:latin typeface="Cabin" panose="020B0604020202020204" charset="0"/>
                <a:ea typeface="Times New Roman" panose="02020603050405020304" pitchFamily="18" charset="0"/>
              </a:rPr>
              <a:t> </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eliabili</a:t>
            </a:r>
            <a:r>
              <a:rPr lang="en-US" sz="1200" spc="5"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y</a:t>
            </a:r>
            <a:r>
              <a:rPr lang="en-US" sz="1200" spc="3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assessment</a:t>
            </a:r>
            <a:r>
              <a:rPr lang="en-US" sz="1200" spc="-3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of</a:t>
            </a:r>
            <a:r>
              <a:rPr lang="en-US" sz="1200" spc="-2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a:t>
            </a:r>
            <a:r>
              <a:rPr lang="en-US" sz="1200" spc="40" dirty="0">
                <a:solidFill>
                  <a:srgbClr val="002060"/>
                </a:solidFill>
                <a:latin typeface="Cabin" panose="020B0604020202020204" charset="0"/>
                <a:ea typeface="Times New Roman" panose="02020603050405020304" pitchFamily="18" charset="0"/>
              </a:rPr>
              <a:t> </a:t>
            </a:r>
            <a:r>
              <a:rPr lang="en-US" sz="1200" spc="-10" dirty="0">
                <a:solidFill>
                  <a:srgbClr val="002060"/>
                </a:solidFill>
                <a:latin typeface="Cabin" panose="020B0604020202020204" charset="0"/>
                <a:ea typeface="Times New Roman" panose="02020603050405020304" pitchFamily="18" charset="0"/>
              </a:rPr>
              <a:t>f</a:t>
            </a:r>
            <a:r>
              <a:rPr lang="en-US" sz="1200" dirty="0">
                <a:solidFill>
                  <a:srgbClr val="002060"/>
                </a:solidFill>
                <a:latin typeface="Cabin" panose="020B0604020202020204" charset="0"/>
                <a:ea typeface="Times New Roman" panose="02020603050405020304" pitchFamily="18" charset="0"/>
              </a:rPr>
              <a:t>acili</a:t>
            </a:r>
            <a:r>
              <a:rPr lang="en-US" sz="1200" spc="5" dirty="0">
                <a:solidFill>
                  <a:srgbClr val="002060"/>
                </a:solidFill>
                <a:latin typeface="Cabin" panose="020B0604020202020204" charset="0"/>
                <a:ea typeface="Times New Roman" panose="02020603050405020304" pitchFamily="18" charset="0"/>
              </a:rPr>
              <a:t>t</a:t>
            </a:r>
            <a:r>
              <a:rPr lang="en-US" sz="1200" spc="15" dirty="0">
                <a:solidFill>
                  <a:srgbClr val="002060"/>
                </a:solidFill>
                <a:latin typeface="Cabin" panose="020B0604020202020204" charset="0"/>
                <a:ea typeface="Times New Roman" panose="02020603050405020304" pitchFamily="18" charset="0"/>
              </a:rPr>
              <a:t>y</a:t>
            </a:r>
            <a:r>
              <a:rPr lang="en-US" sz="1200" spc="-45" dirty="0">
                <a:solidFill>
                  <a:srgbClr val="002060"/>
                </a:solidFill>
                <a:latin typeface="Cabin" panose="020B0604020202020204" charset="0"/>
                <a:ea typeface="Times New Roman" panose="02020603050405020304" pitchFamily="18" charset="0"/>
              </a:rPr>
              <a:t>’</a:t>
            </a:r>
            <a:r>
              <a:rPr lang="en-US" sz="1200" dirty="0">
                <a:solidFill>
                  <a:srgbClr val="002060"/>
                </a:solidFill>
                <a:latin typeface="Cabin" panose="020B0604020202020204" charset="0"/>
                <a:ea typeface="Times New Roman" panose="02020603050405020304" pitchFamily="18" charset="0"/>
              </a:rPr>
              <a:t>s ha</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d</a:t>
            </a:r>
            <a:r>
              <a:rPr lang="en-US" sz="1200" spc="-15" dirty="0">
                <a:solidFill>
                  <a:srgbClr val="002060"/>
                </a:solidFill>
                <a:latin typeface="Cabin" panose="020B0604020202020204" charset="0"/>
                <a:ea typeface="Times New Roman" panose="02020603050405020304" pitchFamily="18" charset="0"/>
              </a:rPr>
              <a:t>w</a:t>
            </a:r>
            <a:r>
              <a:rPr lang="en-US" sz="1200" dirty="0">
                <a:solidFill>
                  <a:srgbClr val="002060"/>
                </a:solidFill>
                <a:latin typeface="Cabin" panose="020B0604020202020204" charset="0"/>
                <a:ea typeface="Times New Roman" panose="02020603050405020304" pitchFamily="18" charset="0"/>
              </a:rPr>
              <a:t>a</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 </a:t>
            </a:r>
            <a:r>
              <a:rPr lang="en-US" sz="1200" spc="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and</a:t>
            </a:r>
            <a:r>
              <a:rPr lang="en-US" sz="1200" spc="150" dirty="0">
                <a:solidFill>
                  <a:srgbClr val="002060"/>
                </a:solidFill>
                <a:latin typeface="Cabin" panose="020B0604020202020204" charset="0"/>
                <a:ea typeface="Times New Roman" panose="02020603050405020304" pitchFamily="18" charset="0"/>
              </a:rPr>
              <a:t> </a:t>
            </a:r>
            <a:r>
              <a:rPr lang="en-US" sz="1200" spc="10" dirty="0">
                <a:solidFill>
                  <a:srgbClr val="002060"/>
                </a:solidFill>
                <a:latin typeface="Cabin" panose="020B0604020202020204" charset="0"/>
                <a:ea typeface="Times New Roman" panose="02020603050405020304" pitchFamily="18" charset="0"/>
              </a:rPr>
              <a:t>s</a:t>
            </a:r>
            <a:r>
              <a:rPr lang="en-US" sz="1200" dirty="0">
                <a:solidFill>
                  <a:srgbClr val="002060"/>
                </a:solidFill>
                <a:latin typeface="Cabin" panose="020B0604020202020204" charset="0"/>
                <a:ea typeface="Times New Roman" panose="02020603050405020304" pitchFamily="18" charset="0"/>
              </a:rPr>
              <a:t>tru</a:t>
            </a:r>
            <a:r>
              <a:rPr lang="en-US" sz="1200" spc="10" dirty="0">
                <a:solidFill>
                  <a:srgbClr val="002060"/>
                </a:solidFill>
                <a:latin typeface="Cabin" panose="020B0604020202020204" charset="0"/>
                <a:ea typeface="Times New Roman" panose="02020603050405020304" pitchFamily="18" charset="0"/>
              </a:rPr>
              <a:t>c</a:t>
            </a:r>
            <a:r>
              <a:rPr lang="en-US" sz="1200" dirty="0">
                <a:solidFill>
                  <a:srgbClr val="002060"/>
                </a:solidFill>
                <a:latin typeface="Cabin" panose="020B0604020202020204" charset="0"/>
                <a:ea typeface="Times New Roman" panose="02020603050405020304" pitchFamily="18" charset="0"/>
              </a:rPr>
              <a:t>tu</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 </a:t>
            </a:r>
            <a:r>
              <a:rPr lang="en-US" sz="1200" spc="25" dirty="0">
                <a:solidFill>
                  <a:srgbClr val="002060"/>
                </a:solidFill>
                <a:latin typeface="Cabin" panose="020B0604020202020204" charset="0"/>
                <a:ea typeface="Times New Roman" panose="02020603050405020304" pitchFamily="18" charset="0"/>
              </a:rPr>
              <a:t> </a:t>
            </a:r>
            <a:r>
              <a:rPr lang="en-US" sz="1200" spc="-20" dirty="0">
                <a:solidFill>
                  <a:srgbClr val="002060"/>
                </a:solidFill>
                <a:latin typeface="Cabin" panose="020B0604020202020204" charset="0"/>
                <a:ea typeface="Times New Roman" panose="02020603050405020304" pitchFamily="18" charset="0"/>
              </a:rPr>
              <a:t>f</a:t>
            </a:r>
            <a:r>
              <a:rPr lang="en-US" sz="1200" dirty="0">
                <a:solidFill>
                  <a:srgbClr val="002060"/>
                </a:solidFill>
                <a:latin typeface="Cabin" panose="020B0604020202020204" charset="0"/>
                <a:ea typeface="Times New Roman" panose="02020603050405020304" pitchFamily="18" charset="0"/>
              </a:rPr>
              <a:t>or</a:t>
            </a:r>
            <a:r>
              <a:rPr lang="en-US" sz="1200" spc="-1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asset</a:t>
            </a:r>
            <a:r>
              <a:rPr lang="en-US" sz="1200" spc="18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in</a:t>
            </a:r>
            <a:r>
              <a:rPr lang="en-US" sz="1200" spc="-10"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egri</a:t>
            </a:r>
            <a:r>
              <a:rPr lang="en-US" sz="1200" spc="5"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y</a:t>
            </a:r>
            <a:r>
              <a:rPr lang="en-US" sz="1200" spc="3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assu</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ance</a:t>
            </a:r>
            <a:r>
              <a:rPr lang="en-US" sz="1200" spc="-3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and</a:t>
            </a:r>
            <a:r>
              <a:rPr lang="en-US" sz="1200" spc="15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the d</a:t>
            </a:r>
            <a:r>
              <a:rPr lang="en-US" sz="1200" spc="-5" dirty="0">
                <a:solidFill>
                  <a:srgbClr val="002060"/>
                </a:solidFill>
                <a:latin typeface="Cabin" panose="020B0604020202020204" charset="0"/>
                <a:ea typeface="Times New Roman" panose="02020603050405020304" pitchFamily="18" charset="0"/>
              </a:rPr>
              <a:t>e</a:t>
            </a:r>
            <a:r>
              <a:rPr lang="en-US" sz="1200" spc="-15" dirty="0">
                <a:solidFill>
                  <a:srgbClr val="002060"/>
                </a:solidFill>
                <a:latin typeface="Cabin" panose="020B0604020202020204" charset="0"/>
                <a:ea typeface="Times New Roman" panose="02020603050405020304" pitchFamily="18" charset="0"/>
              </a:rPr>
              <a:t>v</a:t>
            </a:r>
            <a:r>
              <a:rPr lang="en-US" sz="1200" dirty="0">
                <a:solidFill>
                  <a:srgbClr val="002060"/>
                </a:solidFill>
                <a:latin typeface="Cabin" panose="020B0604020202020204" charset="0"/>
                <a:ea typeface="Times New Roman" panose="02020603050405020304" pitchFamily="18" charset="0"/>
              </a:rPr>
              <a:t>elopment</a:t>
            </a:r>
            <a:r>
              <a:rPr lang="en-US" sz="1200" spc="2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of</a:t>
            </a:r>
            <a:r>
              <a:rPr lang="en-US" sz="1200" spc="-2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shi</a:t>
            </a:r>
            <a:r>
              <a:rPr lang="en-US" sz="1200" spc="-10" dirty="0">
                <a:solidFill>
                  <a:srgbClr val="002060"/>
                </a:solidFill>
                <a:latin typeface="Cabin" panose="020B0604020202020204" charset="0"/>
                <a:ea typeface="Times New Roman" panose="02020603050405020304" pitchFamily="18" charset="0"/>
              </a:rPr>
              <a:t>p</a:t>
            </a:r>
            <a:r>
              <a:rPr lang="en-US" sz="1200" spc="-5" dirty="0">
                <a:solidFill>
                  <a:srgbClr val="002060"/>
                </a:solidFill>
                <a:latin typeface="Cabin" panose="020B0604020202020204" charset="0"/>
                <a:ea typeface="Times New Roman" panose="02020603050405020304" pitchFamily="18" charset="0"/>
              </a:rPr>
              <a:t>y</a:t>
            </a:r>
            <a:r>
              <a:rPr lang="en-US" sz="1200" dirty="0">
                <a:solidFill>
                  <a:srgbClr val="002060"/>
                </a:solidFill>
                <a:latin typeface="Cabin" panose="020B0604020202020204" charset="0"/>
                <a:ea typeface="Times New Roman" panose="02020603050405020304" pitchFamily="18" charset="0"/>
              </a:rPr>
              <a:t>a</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d</a:t>
            </a:r>
            <a:r>
              <a:rPr lang="en-US" sz="1200" spc="165" dirty="0">
                <a:solidFill>
                  <a:srgbClr val="002060"/>
                </a:solidFill>
                <a:latin typeface="Cabin" panose="020B0604020202020204" charset="0"/>
                <a:ea typeface="Times New Roman" panose="02020603050405020304" pitchFamily="18" charset="0"/>
              </a:rPr>
              <a:t> </a:t>
            </a:r>
            <a:r>
              <a:rPr lang="en-US" sz="1200" spc="-15" dirty="0">
                <a:solidFill>
                  <a:srgbClr val="002060"/>
                </a:solidFill>
                <a:latin typeface="Cabin" panose="020B0604020202020204" charset="0"/>
                <a:ea typeface="Times New Roman" panose="02020603050405020304" pitchFamily="18" charset="0"/>
              </a:rPr>
              <a:t>w</a:t>
            </a:r>
            <a:r>
              <a:rPr lang="en-US" sz="1200" dirty="0">
                <a:solidFill>
                  <a:srgbClr val="002060"/>
                </a:solidFill>
                <a:latin typeface="Cabin" panose="020B0604020202020204" charset="0"/>
                <a:ea typeface="Times New Roman" panose="02020603050405020304" pitchFamily="18" charset="0"/>
              </a:rPr>
              <a:t>ork</a:t>
            </a:r>
            <a:r>
              <a:rPr lang="en-US" sz="1200" spc="1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scopes. </a:t>
            </a:r>
            <a:r>
              <a:rPr lang="en-US" sz="1200" spc="-15" dirty="0">
                <a:solidFill>
                  <a:srgbClr val="002060"/>
                </a:solidFill>
                <a:latin typeface="Cabin" panose="020B0604020202020204" charset="0"/>
                <a:ea typeface="Times New Roman" panose="02020603050405020304" pitchFamily="18" charset="0"/>
              </a:rPr>
              <a:t>R</a:t>
            </a:r>
            <a:r>
              <a:rPr lang="en-US" sz="1200" spc="5" dirty="0">
                <a:solidFill>
                  <a:srgbClr val="002060"/>
                </a:solidFill>
                <a:latin typeface="Cabin" panose="020B0604020202020204" charset="0"/>
                <a:ea typeface="Times New Roman" panose="02020603050405020304" pitchFamily="18" charset="0"/>
              </a:rPr>
              <a:t>C</a:t>
            </a:r>
            <a:r>
              <a:rPr lang="en-US" sz="1200" dirty="0">
                <a:solidFill>
                  <a:srgbClr val="002060"/>
                </a:solidFill>
                <a:latin typeface="Cabin" panose="020B0604020202020204" charset="0"/>
                <a:ea typeface="Times New Roman" panose="02020603050405020304" pitchFamily="18" charset="0"/>
              </a:rPr>
              <a:t>As</a:t>
            </a:r>
            <a:r>
              <a:rPr lang="en-US" sz="1200" spc="3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a:t>
            </a:r>
            <a:r>
              <a:rPr lang="en-US" sz="1200" spc="105" dirty="0">
                <a:solidFill>
                  <a:srgbClr val="002060"/>
                </a:solidFill>
                <a:latin typeface="Cabin" panose="020B0604020202020204" charset="0"/>
                <a:ea typeface="Times New Roman" panose="02020603050405020304" pitchFamily="18" charset="0"/>
              </a:rPr>
              <a:t> </a:t>
            </a:r>
            <a:r>
              <a:rPr lang="en-US" sz="1200" spc="5" dirty="0">
                <a:solidFill>
                  <a:srgbClr val="002060"/>
                </a:solidFill>
                <a:latin typeface="Cabin" panose="020B0604020202020204" charset="0"/>
                <a:ea typeface="Times New Roman" panose="02020603050405020304" pitchFamily="18" charset="0"/>
              </a:rPr>
              <a:t>c</a:t>
            </a:r>
            <a:r>
              <a:rPr lang="en-US" sz="1200" dirty="0">
                <a:solidFill>
                  <a:srgbClr val="002060"/>
                </a:solidFill>
                <a:latin typeface="Cabin" panose="020B0604020202020204" charset="0"/>
                <a:ea typeface="Times New Roman" panose="02020603050405020304" pitchFamily="18" charset="0"/>
              </a:rPr>
              <a:t>a</a:t>
            </a:r>
            <a:r>
              <a:rPr lang="en-US" sz="1200" spc="-1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ried</a:t>
            </a:r>
            <a:r>
              <a:rPr lang="en-US" sz="1200" spc="12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out</a:t>
            </a:r>
            <a:r>
              <a:rPr lang="en-US" sz="1200" spc="10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be</a:t>
            </a:r>
            <a:r>
              <a:rPr lang="en-US" sz="1200" spc="-20" dirty="0">
                <a:solidFill>
                  <a:srgbClr val="002060"/>
                </a:solidFill>
                <a:latin typeface="Cabin" panose="020B0604020202020204" charset="0"/>
                <a:ea typeface="Times New Roman" panose="02020603050405020304" pitchFamily="18" charset="0"/>
              </a:rPr>
              <a:t>f</a:t>
            </a:r>
            <a:r>
              <a:rPr lang="en-US" sz="1200" dirty="0">
                <a:solidFill>
                  <a:srgbClr val="002060"/>
                </a:solidFill>
                <a:latin typeface="Cabin" panose="020B0604020202020204" charset="0"/>
                <a:ea typeface="Times New Roman" panose="02020603050405020304" pitchFamily="18" charset="0"/>
              </a:rPr>
              <a:t>o</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a:t>
            </a:r>
            <a:r>
              <a:rPr lang="en-US" sz="1200" spc="16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a:t>
            </a:r>
            <a:r>
              <a:rPr lang="en-US" sz="1200" spc="4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rig</a:t>
            </a:r>
            <a:r>
              <a:rPr lang="en-US" sz="1200" spc="-3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or</a:t>
            </a:r>
            <a:r>
              <a:rPr lang="en-US" sz="1200" spc="50" dirty="0">
                <a:solidFill>
                  <a:srgbClr val="002060"/>
                </a:solidFill>
                <a:latin typeface="Cabin" panose="020B0604020202020204" charset="0"/>
                <a:ea typeface="Times New Roman" panose="02020603050405020304" pitchFamily="18" charset="0"/>
              </a:rPr>
              <a:t> </a:t>
            </a:r>
            <a:r>
              <a:rPr lang="en-US" sz="1200" spc="-15" dirty="0">
                <a:solidFill>
                  <a:srgbClr val="002060"/>
                </a:solidFill>
                <a:latin typeface="Cabin" panose="020B0604020202020204" charset="0"/>
                <a:ea typeface="Times New Roman" panose="02020603050405020304" pitchFamily="18" charset="0"/>
              </a:rPr>
              <a:t>v</a:t>
            </a:r>
            <a:r>
              <a:rPr lang="en-US" sz="1200" dirty="0">
                <a:solidFill>
                  <a:srgbClr val="002060"/>
                </a:solidFill>
                <a:latin typeface="Cabin" panose="020B0604020202020204" charset="0"/>
                <a:ea typeface="Times New Roman" panose="02020603050405020304" pitchFamily="18" charset="0"/>
              </a:rPr>
              <a:t>essel</a:t>
            </a:r>
            <a:r>
              <a:rPr lang="en-US" sz="1200" spc="-45" dirty="0">
                <a:solidFill>
                  <a:srgbClr val="002060"/>
                </a:solidFill>
                <a:latin typeface="Cabin" panose="020B0604020202020204" charset="0"/>
                <a:ea typeface="Times New Roman" panose="02020603050405020304" pitchFamily="18" charset="0"/>
              </a:rPr>
              <a:t>’</a:t>
            </a:r>
            <a:r>
              <a:rPr lang="en-US" sz="1200" dirty="0">
                <a:solidFill>
                  <a:srgbClr val="002060"/>
                </a:solidFill>
                <a:latin typeface="Cabin" panose="020B0604020202020204" charset="0"/>
                <a:ea typeface="Times New Roman" panose="02020603050405020304" pitchFamily="18" charset="0"/>
              </a:rPr>
              <a:t>s</a:t>
            </a:r>
            <a:r>
              <a:rPr lang="en-US" sz="1200" spc="-5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pu</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chase,</a:t>
            </a:r>
            <a:r>
              <a:rPr lang="en-US" sz="1200" spc="22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hi</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a:t>
            </a:r>
            <a:r>
              <a:rPr lang="en-US" sz="1200" spc="3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or </a:t>
            </a:r>
            <a:r>
              <a:rPr lang="en-US" sz="1200" spc="-30" dirty="0">
                <a:solidFill>
                  <a:srgbClr val="002060"/>
                </a:solidFill>
                <a:latin typeface="Cabin" panose="020B0604020202020204" charset="0"/>
                <a:ea typeface="Times New Roman" panose="02020603050405020304" pitchFamily="18" charset="0"/>
              </a:rPr>
              <a:t>r</a:t>
            </a:r>
            <a:r>
              <a:rPr lang="en-US" sz="1200" spc="5" dirty="0">
                <a:solidFill>
                  <a:srgbClr val="002060"/>
                </a:solidFill>
                <a:latin typeface="Cabin" panose="020B0604020202020204" charset="0"/>
                <a:ea typeface="Times New Roman" panose="02020603050405020304" pitchFamily="18" charset="0"/>
              </a:rPr>
              <a:t>e</a:t>
            </a:r>
            <a:r>
              <a:rPr lang="en-US" sz="1200" dirty="0">
                <a:solidFill>
                  <a:srgbClr val="002060"/>
                </a:solidFill>
                <a:latin typeface="Cabin" panose="020B0604020202020204" charset="0"/>
                <a:ea typeface="Times New Roman" panose="02020603050405020304" pitchFamily="18" charset="0"/>
              </a:rPr>
              <a:t>a</a:t>
            </a:r>
            <a:r>
              <a:rPr lang="en-US" sz="1200" spc="10" dirty="0">
                <a:solidFill>
                  <a:srgbClr val="002060"/>
                </a:solidFill>
                <a:latin typeface="Cabin" panose="020B0604020202020204" charset="0"/>
                <a:ea typeface="Times New Roman" panose="02020603050405020304" pitchFamily="18" charset="0"/>
              </a:rPr>
              <a:t>c</a:t>
            </a:r>
            <a:r>
              <a:rPr lang="en-US" sz="1200" dirty="0">
                <a:solidFill>
                  <a:srgbClr val="002060"/>
                </a:solidFill>
                <a:latin typeface="Cabin" panose="020B0604020202020204" charset="0"/>
                <a:ea typeface="Times New Roman" panose="02020603050405020304" pitchFamily="18" charset="0"/>
              </a:rPr>
              <a:t>ti</a:t>
            </a:r>
            <a:r>
              <a:rPr lang="en-US" sz="1200" spc="-5" dirty="0">
                <a:solidFill>
                  <a:srgbClr val="002060"/>
                </a:solidFill>
                <a:latin typeface="Cabin" panose="020B0604020202020204" charset="0"/>
                <a:ea typeface="Times New Roman" panose="02020603050405020304" pitchFamily="18" charset="0"/>
              </a:rPr>
              <a:t>v</a:t>
            </a:r>
            <a:r>
              <a:rPr lang="en-US" sz="1200" dirty="0">
                <a:solidFill>
                  <a:srgbClr val="002060"/>
                </a:solidFill>
                <a:latin typeface="Cabin" panose="020B0604020202020204" charset="0"/>
                <a:ea typeface="Times New Roman" panose="02020603050405020304" pitchFamily="18" charset="0"/>
              </a:rPr>
              <a:t>ation,</a:t>
            </a:r>
            <a:r>
              <a:rPr lang="en-US" sz="1200" spc="5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be</a:t>
            </a:r>
            <a:r>
              <a:rPr lang="en-US" sz="1200" spc="-20" dirty="0">
                <a:solidFill>
                  <a:srgbClr val="002060"/>
                </a:solidFill>
                <a:latin typeface="Cabin" panose="020B0604020202020204" charset="0"/>
                <a:ea typeface="Times New Roman" panose="02020603050405020304" pitchFamily="18" charset="0"/>
              </a:rPr>
              <a:t>f</a:t>
            </a:r>
            <a:r>
              <a:rPr lang="en-US" sz="1200" dirty="0">
                <a:solidFill>
                  <a:srgbClr val="002060"/>
                </a:solidFill>
                <a:latin typeface="Cabin" panose="020B0604020202020204" charset="0"/>
                <a:ea typeface="Times New Roman" panose="02020603050405020304" pitchFamily="18" charset="0"/>
              </a:rPr>
              <a:t>o</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e</a:t>
            </a:r>
            <a:r>
              <a:rPr lang="en-US" sz="1200" spc="16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shi</a:t>
            </a:r>
            <a:r>
              <a:rPr lang="en-US" sz="1200" spc="-10" dirty="0">
                <a:solidFill>
                  <a:srgbClr val="002060"/>
                </a:solidFill>
                <a:latin typeface="Cabin" panose="020B0604020202020204" charset="0"/>
                <a:ea typeface="Times New Roman" panose="02020603050405020304" pitchFamily="18" charset="0"/>
              </a:rPr>
              <a:t>p</a:t>
            </a:r>
            <a:r>
              <a:rPr lang="en-US" sz="1200" spc="-5" dirty="0">
                <a:solidFill>
                  <a:srgbClr val="002060"/>
                </a:solidFill>
                <a:latin typeface="Cabin" panose="020B0604020202020204" charset="0"/>
                <a:ea typeface="Times New Roman" panose="02020603050405020304" pitchFamily="18" charset="0"/>
              </a:rPr>
              <a:t>y</a:t>
            </a:r>
            <a:r>
              <a:rPr lang="en-US" sz="1200" dirty="0">
                <a:solidFill>
                  <a:srgbClr val="002060"/>
                </a:solidFill>
                <a:latin typeface="Cabin" panose="020B0604020202020204" charset="0"/>
                <a:ea typeface="Times New Roman" panose="02020603050405020304" pitchFamily="18" charset="0"/>
              </a:rPr>
              <a:t>a</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d</a:t>
            </a:r>
            <a:r>
              <a:rPr lang="en-US" sz="1200" spc="16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upg</a:t>
            </a:r>
            <a:r>
              <a:rPr lang="en-US" sz="1200" spc="-2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ade</a:t>
            </a:r>
            <a:r>
              <a:rPr lang="en-US" sz="1200" spc="-2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p</a:t>
            </a:r>
            <a:r>
              <a:rPr lang="en-US" sz="1200" spc="-3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oje</a:t>
            </a:r>
            <a:r>
              <a:rPr lang="en-US" sz="1200" spc="10" dirty="0">
                <a:solidFill>
                  <a:srgbClr val="002060"/>
                </a:solidFill>
                <a:latin typeface="Cabin" panose="020B0604020202020204" charset="0"/>
                <a:ea typeface="Times New Roman" panose="02020603050405020304" pitchFamily="18" charset="0"/>
              </a:rPr>
              <a:t>c</a:t>
            </a:r>
            <a:r>
              <a:rPr lang="en-US" sz="1200" spc="5"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s,</a:t>
            </a:r>
            <a:r>
              <a:rPr lang="en-US" sz="1200" spc="6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and</a:t>
            </a:r>
            <a:r>
              <a:rPr lang="en-US" sz="1200" spc="15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as</a:t>
            </a:r>
            <a:r>
              <a:rPr lang="en-US" sz="1200" spc="7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pa</a:t>
            </a:r>
            <a:r>
              <a:rPr lang="en-US" sz="1200" spc="10"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t</a:t>
            </a:r>
            <a:r>
              <a:rPr lang="en-US" sz="1200" spc="11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of </a:t>
            </a:r>
            <a:r>
              <a:rPr lang="en-US" sz="1200" spc="10" dirty="0">
                <a:solidFill>
                  <a:srgbClr val="002060"/>
                </a:solidFill>
                <a:latin typeface="Cabin" panose="020B0604020202020204" charset="0"/>
                <a:ea typeface="Times New Roman" panose="02020603050405020304" pitchFamily="18" charset="0"/>
              </a:rPr>
              <a:t>s</a:t>
            </a:r>
            <a:r>
              <a:rPr lang="en-US" sz="1200" dirty="0">
                <a:solidFill>
                  <a:srgbClr val="002060"/>
                </a:solidFill>
                <a:latin typeface="Cabin" panose="020B0604020202020204" charset="0"/>
                <a:ea typeface="Times New Roman" panose="02020603050405020304" pitchFamily="18" charset="0"/>
              </a:rPr>
              <a:t>tatu</a:t>
            </a:r>
            <a:r>
              <a:rPr lang="en-US" sz="1200" spc="-10" dirty="0">
                <a:solidFill>
                  <a:srgbClr val="002060"/>
                </a:solidFill>
                <a:latin typeface="Cabin" panose="020B0604020202020204" charset="0"/>
                <a:ea typeface="Times New Roman" panose="02020603050405020304" pitchFamily="18" charset="0"/>
              </a:rPr>
              <a:t>t</a:t>
            </a:r>
            <a:r>
              <a:rPr lang="en-US" sz="1200" dirty="0">
                <a:solidFill>
                  <a:srgbClr val="002060"/>
                </a:solidFill>
                <a:latin typeface="Cabin" panose="020B0604020202020204" charset="0"/>
                <a:ea typeface="Times New Roman" panose="02020603050405020304" pitchFamily="18" charset="0"/>
              </a:rPr>
              <a:t>o</a:t>
            </a:r>
            <a:r>
              <a:rPr lang="en-US" sz="1200" spc="15" dirty="0">
                <a:solidFill>
                  <a:srgbClr val="002060"/>
                </a:solidFill>
                <a:latin typeface="Cabin" panose="020B0604020202020204" charset="0"/>
                <a:ea typeface="Times New Roman" panose="02020603050405020304" pitchFamily="18" charset="0"/>
              </a:rPr>
              <a:t>r</a:t>
            </a:r>
            <a:r>
              <a:rPr lang="en-US" sz="1200" dirty="0">
                <a:solidFill>
                  <a:srgbClr val="002060"/>
                </a:solidFill>
                <a:latin typeface="Cabin" panose="020B0604020202020204" charset="0"/>
                <a:ea typeface="Times New Roman" panose="02020603050405020304" pitchFamily="18" charset="0"/>
              </a:rPr>
              <a:t>y</a:t>
            </a:r>
            <a:r>
              <a:rPr lang="en-US" sz="1200" spc="225"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hull</a:t>
            </a:r>
            <a:r>
              <a:rPr lang="en-US" sz="1200" spc="-70" dirty="0">
                <a:solidFill>
                  <a:srgbClr val="002060"/>
                </a:solidFill>
                <a:latin typeface="Cabin" panose="020B0604020202020204" charset="0"/>
                <a:ea typeface="Times New Roman" panose="02020603050405020304" pitchFamily="18" charset="0"/>
              </a:rPr>
              <a:t> </a:t>
            </a:r>
            <a:r>
              <a:rPr lang="en-US" sz="1200" dirty="0">
                <a:solidFill>
                  <a:srgbClr val="002060"/>
                </a:solidFill>
                <a:latin typeface="Cabin" panose="020B0604020202020204" charset="0"/>
                <a:ea typeface="Times New Roman" panose="02020603050405020304" pitchFamily="18" charset="0"/>
              </a:rPr>
              <a:t>inspe</a:t>
            </a:r>
            <a:r>
              <a:rPr lang="en-US" sz="1200" spc="10" dirty="0">
                <a:solidFill>
                  <a:srgbClr val="002060"/>
                </a:solidFill>
                <a:latin typeface="Cabin" panose="020B0604020202020204" charset="0"/>
                <a:ea typeface="Times New Roman" panose="02020603050405020304" pitchFamily="18" charset="0"/>
              </a:rPr>
              <a:t>c</a:t>
            </a:r>
            <a:r>
              <a:rPr lang="en-US" sz="1200" dirty="0">
                <a:solidFill>
                  <a:srgbClr val="002060"/>
                </a:solidFill>
                <a:latin typeface="Cabin" panose="020B0604020202020204" charset="0"/>
                <a:ea typeface="Times New Roman" panose="02020603050405020304" pitchFamily="18" charset="0"/>
              </a:rPr>
              <a:t>tions.</a:t>
            </a:r>
          </a:p>
          <a:p>
            <a:pPr marL="0" marR="5715" indent="0" algn="just">
              <a:lnSpc>
                <a:spcPct val="104000"/>
              </a:lnSpc>
              <a:buNone/>
            </a:pPr>
            <a:r>
              <a:rPr lang="en-US" sz="1400" dirty="0"/>
              <a:t/>
            </a:r>
            <a:br>
              <a:rPr lang="en-US" sz="1400" dirty="0"/>
            </a:br>
            <a:endParaRPr lang="en-US" sz="1400" dirty="0"/>
          </a:p>
          <a:p>
            <a:pPr>
              <a:spcBef>
                <a:spcPts val="50"/>
              </a:spcBef>
            </a:pPr>
            <a:r>
              <a:rPr lang="en-US" sz="1400" dirty="0"/>
              <a:t>Rig hardware  assessments</a:t>
            </a:r>
          </a:p>
          <a:p>
            <a:pPr>
              <a:spcBef>
                <a:spcPts val="50"/>
              </a:spcBef>
            </a:pPr>
            <a:r>
              <a:rPr lang="en-US" sz="1400" dirty="0"/>
              <a:t>Hull preservation surveys (HPS)</a:t>
            </a:r>
          </a:p>
          <a:p>
            <a:pPr>
              <a:spcBef>
                <a:spcPts val="50"/>
              </a:spcBef>
            </a:pPr>
            <a:r>
              <a:rPr lang="en-US" sz="1400" dirty="0"/>
              <a:t>Class surveys and UWILD </a:t>
            </a:r>
          </a:p>
          <a:p>
            <a:pPr marL="0" lvl="0" indent="0" algn="l" rtl="0">
              <a:spcBef>
                <a:spcPts val="0"/>
              </a:spcBef>
              <a:spcAft>
                <a:spcPts val="0"/>
              </a:spcAft>
              <a:buClr>
                <a:schemeClr val="dk1"/>
              </a:buClr>
              <a:buSzPts val="1100"/>
              <a:buFont typeface="Arial"/>
              <a:buNone/>
            </a:pPr>
            <a:endParaRPr sz="1200" dirty="0"/>
          </a:p>
        </p:txBody>
      </p:sp>
      <p:sp>
        <p:nvSpPr>
          <p:cNvPr id="583" name="Google Shape;583;p43"/>
          <p:cNvSpPr txBox="1">
            <a:spLocks noGrp="1"/>
          </p:cNvSpPr>
          <p:nvPr>
            <p:ph type="ctrTitle"/>
          </p:nvPr>
        </p:nvSpPr>
        <p:spPr>
          <a:xfrm>
            <a:off x="2071835" y="131718"/>
            <a:ext cx="5000329" cy="594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0" dirty="0">
                <a:solidFill>
                  <a:srgbClr val="3E516C"/>
                </a:solidFill>
                <a:latin typeface="Montserrat Light"/>
                <a:ea typeface="Montserrat Light"/>
                <a:cs typeface="Montserrat Light"/>
                <a:sym typeface="Montserrat Light"/>
              </a:rPr>
              <a:t>Surveys</a:t>
            </a:r>
            <a:endParaRPr sz="3200" dirty="0">
              <a:solidFill>
                <a:srgbClr val="F8BC28"/>
              </a:solidFill>
            </a:endParaRPr>
          </a:p>
        </p:txBody>
      </p:sp>
      <p:sp>
        <p:nvSpPr>
          <p:cNvPr id="898" name="Google Shape;898;p43"/>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solidFill>
                  <a:srgbClr val="3E516C"/>
                </a:solidFill>
              </a:rPr>
              <a:t>27</a:t>
            </a:fld>
            <a:endParaRPr>
              <a:solidFill>
                <a:srgbClr val="3E516C"/>
              </a:solidFill>
            </a:endParaRPr>
          </a:p>
        </p:txBody>
      </p:sp>
      <p:pic>
        <p:nvPicPr>
          <p:cNvPr id="322" name="Picture 321">
            <a:extLst>
              <a:ext uri="{FF2B5EF4-FFF2-40B4-BE49-F238E27FC236}">
                <a16:creationId xmlns="" xmlns:a16="http://schemas.microsoft.com/office/drawing/2014/main" id="{7CEC16A9-52D4-47D6-B95E-660F6AA41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328" y="3343032"/>
            <a:ext cx="2274108" cy="1341368"/>
          </a:xfrm>
          <a:prstGeom prst="rect">
            <a:avLst/>
          </a:prstGeom>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82680"/>
            <a:ext cx="1386436" cy="9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3"/>
          <p:cNvSpPr txBox="1">
            <a:spLocks noGrp="1"/>
          </p:cNvSpPr>
          <p:nvPr>
            <p:ph type="body" idx="4294967295"/>
          </p:nvPr>
        </p:nvSpPr>
        <p:spPr>
          <a:xfrm>
            <a:off x="1030204" y="910880"/>
            <a:ext cx="7912647" cy="2395414"/>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lang="es" sz="1200" dirty="0"/>
          </a:p>
          <a:p>
            <a:pPr>
              <a:spcBef>
                <a:spcPts val="50"/>
              </a:spcBef>
            </a:pPr>
            <a:r>
              <a:rPr lang="en-US" sz="1400" dirty="0"/>
              <a:t>Class surveys and UWILD </a:t>
            </a:r>
          </a:p>
          <a:p>
            <a:pPr marL="127000" marR="158115" indent="0">
              <a:lnSpc>
                <a:spcPct val="104000"/>
              </a:lnSpc>
              <a:spcBef>
                <a:spcPts val="50"/>
              </a:spcBef>
              <a:buNone/>
            </a:pPr>
            <a:r>
              <a:rPr lang="en-US" sz="1200" dirty="0">
                <a:solidFill>
                  <a:srgbClr val="002060"/>
                </a:solidFill>
                <a:latin typeface="Cabin" panose="020B0604020202020204" charset="0"/>
              </a:rPr>
              <a:t>Archer has accreditation  from statutory bodies to provide annual specific periodic surveys (SPS) in conformance with the major classification societies for mobile offshore drilling units (MODU).</a:t>
            </a:r>
          </a:p>
          <a:p>
            <a:pPr marL="127000" indent="0">
              <a:lnSpc>
                <a:spcPts val="1200"/>
              </a:lnSpc>
              <a:buNone/>
            </a:pPr>
            <a:r>
              <a:rPr lang="en-US" sz="1200" dirty="0">
                <a:solidFill>
                  <a:srgbClr val="002060"/>
                </a:solidFill>
                <a:latin typeface="Cabin" panose="020B0604020202020204" charset="0"/>
              </a:rPr>
              <a:t> </a:t>
            </a:r>
          </a:p>
          <a:p>
            <a:pPr marL="127000" marR="50800" indent="0">
              <a:lnSpc>
                <a:spcPct val="104000"/>
              </a:lnSpc>
              <a:buNone/>
            </a:pPr>
            <a:r>
              <a:rPr lang="en-US" sz="1200" dirty="0">
                <a:solidFill>
                  <a:srgbClr val="002060"/>
                </a:solidFill>
                <a:latin typeface="Cabin" panose="020B0604020202020204" charset="0"/>
              </a:rPr>
              <a:t>Our class surveys and UWILD service include the development of work scopes, liaison with the relevant class authority and report generation. We provide multidisciplinary inspection personnel, including project managers,  rope access technicians, divers and NDT personnel. We work</a:t>
            </a:r>
          </a:p>
          <a:p>
            <a:pPr marL="127000" marR="419100" indent="0">
              <a:lnSpc>
                <a:spcPct val="104000"/>
              </a:lnSpc>
              <a:buNone/>
            </a:pPr>
            <a:r>
              <a:rPr lang="en-US" sz="1200" dirty="0">
                <a:solidFill>
                  <a:srgbClr val="002060"/>
                </a:solidFill>
                <a:latin typeface="Cabin" panose="020B0604020202020204" charset="0"/>
              </a:rPr>
              <a:t>hard to deliver our services with minimal disruption to your operations.</a:t>
            </a:r>
          </a:p>
          <a:p>
            <a:pPr marL="127000" marR="103505" indent="0">
              <a:lnSpc>
                <a:spcPct val="104000"/>
              </a:lnSpc>
              <a:spcBef>
                <a:spcPts val="50"/>
              </a:spcBef>
              <a:buNone/>
            </a:pPr>
            <a:endParaRPr lang="en-US" sz="1200" dirty="0">
              <a:solidFill>
                <a:srgbClr val="FCCC3B"/>
              </a:solidFill>
              <a:latin typeface="Montserrat Medium"/>
            </a:endParaRPr>
          </a:p>
          <a:p>
            <a:pPr marL="127000" marR="103505" indent="0">
              <a:lnSpc>
                <a:spcPct val="104000"/>
              </a:lnSpc>
              <a:spcBef>
                <a:spcPts val="50"/>
              </a:spcBef>
              <a:buNone/>
            </a:pPr>
            <a:endParaRPr lang="en-US" sz="1200" dirty="0">
              <a:solidFill>
                <a:srgbClr val="FCCC3B"/>
              </a:solidFill>
              <a:latin typeface="Montserrat Medium"/>
            </a:endParaRPr>
          </a:p>
          <a:p>
            <a:pPr marL="0" marR="5715" indent="0" algn="just">
              <a:lnSpc>
                <a:spcPct val="104000"/>
              </a:lnSpc>
              <a:buNone/>
            </a:pPr>
            <a:r>
              <a:rPr lang="en-US" sz="1400" dirty="0"/>
              <a:t/>
            </a:r>
            <a:br>
              <a:rPr lang="en-US" sz="1400" dirty="0"/>
            </a:br>
            <a:endParaRPr sz="1200" dirty="0"/>
          </a:p>
        </p:txBody>
      </p:sp>
      <p:sp>
        <p:nvSpPr>
          <p:cNvPr id="583" name="Google Shape;583;p43"/>
          <p:cNvSpPr txBox="1">
            <a:spLocks noGrp="1"/>
          </p:cNvSpPr>
          <p:nvPr>
            <p:ph type="ctrTitle"/>
          </p:nvPr>
        </p:nvSpPr>
        <p:spPr>
          <a:xfrm>
            <a:off x="2071835" y="131718"/>
            <a:ext cx="5000329" cy="594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0" dirty="0">
                <a:solidFill>
                  <a:srgbClr val="3E516C"/>
                </a:solidFill>
                <a:latin typeface="Montserrat Light"/>
                <a:ea typeface="Montserrat Light"/>
                <a:cs typeface="Montserrat Light"/>
                <a:sym typeface="Montserrat Light"/>
              </a:rPr>
              <a:t>Surveys</a:t>
            </a:r>
            <a:endParaRPr sz="3200" dirty="0">
              <a:solidFill>
                <a:srgbClr val="F8BC28"/>
              </a:solidFill>
            </a:endParaRPr>
          </a:p>
        </p:txBody>
      </p:sp>
      <p:sp>
        <p:nvSpPr>
          <p:cNvPr id="898" name="Google Shape;898;p43"/>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solidFill>
                  <a:srgbClr val="3E516C"/>
                </a:solidFill>
              </a:rPr>
              <a:t>28</a:t>
            </a:fld>
            <a:endParaRPr>
              <a:solidFill>
                <a:srgbClr val="3E516C"/>
              </a:solidFill>
            </a:endParaRPr>
          </a:p>
        </p:txBody>
      </p:sp>
      <p:sp>
        <p:nvSpPr>
          <p:cNvPr id="6" name="Google Shape;579;p43">
            <a:extLst>
              <a:ext uri="{FF2B5EF4-FFF2-40B4-BE49-F238E27FC236}">
                <a16:creationId xmlns="" xmlns:a16="http://schemas.microsoft.com/office/drawing/2014/main" id="{74CC5EE3-D3F4-4733-8E59-7D30663227D3}"/>
              </a:ext>
            </a:extLst>
          </p:cNvPr>
          <p:cNvSpPr txBox="1">
            <a:spLocks/>
          </p:cNvSpPr>
          <p:nvPr/>
        </p:nvSpPr>
        <p:spPr>
          <a:xfrm>
            <a:off x="1030204" y="3121334"/>
            <a:ext cx="7912647" cy="12732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Clr>
                <a:schemeClr val="dk1"/>
              </a:buClr>
              <a:buSzPts val="1100"/>
              <a:buFont typeface="Arial"/>
              <a:buNone/>
            </a:pPr>
            <a:endParaRPr lang="en-US" sz="1200" dirty="0"/>
          </a:p>
          <a:p>
            <a:pPr>
              <a:spcBef>
                <a:spcPts val="50"/>
              </a:spcBef>
            </a:pPr>
            <a:r>
              <a:rPr lang="en-US" sz="1400" dirty="0"/>
              <a:t>Regulatory and statutory surveys</a:t>
            </a:r>
            <a:endParaRPr lang="en-US" sz="1200" dirty="0">
              <a:solidFill>
                <a:srgbClr val="002060"/>
              </a:solidFill>
              <a:latin typeface="Cabin" panose="020B0604020202020204" charset="0"/>
            </a:endParaRPr>
          </a:p>
          <a:p>
            <a:pPr marL="127000" marR="495935" indent="0">
              <a:lnSpc>
                <a:spcPct val="104000"/>
              </a:lnSpc>
              <a:spcBef>
                <a:spcPts val="50"/>
              </a:spcBef>
              <a:buNone/>
            </a:pPr>
            <a:r>
              <a:rPr lang="en-US" sz="1200" dirty="0">
                <a:solidFill>
                  <a:srgbClr val="002060"/>
                </a:solidFill>
                <a:latin typeface="Cabin" panose="020B0604020202020204" charset="0"/>
              </a:rPr>
              <a:t>We provide gap analysis for regulatory and statutory compliance before rig relocation's</a:t>
            </a:r>
          </a:p>
          <a:p>
            <a:pPr marL="127000" marR="103505" indent="0">
              <a:lnSpc>
                <a:spcPct val="104000"/>
              </a:lnSpc>
              <a:spcBef>
                <a:spcPts val="50"/>
              </a:spcBef>
              <a:buFont typeface="Cabin"/>
              <a:buNone/>
            </a:pPr>
            <a:endParaRPr lang="en-US" sz="1200" dirty="0">
              <a:solidFill>
                <a:srgbClr val="FCCC3B"/>
              </a:solidFill>
              <a:latin typeface="Montserrat Medium"/>
            </a:endParaRPr>
          </a:p>
          <a:p>
            <a:pPr marL="127000" marR="103505" indent="0">
              <a:lnSpc>
                <a:spcPct val="104000"/>
              </a:lnSpc>
              <a:spcBef>
                <a:spcPts val="50"/>
              </a:spcBef>
              <a:buFont typeface="Cabin"/>
              <a:buNone/>
            </a:pPr>
            <a:endParaRPr lang="en-US" sz="1200" dirty="0">
              <a:solidFill>
                <a:srgbClr val="FCCC3B"/>
              </a:solidFill>
              <a:latin typeface="Montserrat Medium"/>
            </a:endParaRPr>
          </a:p>
          <a:p>
            <a:pPr marL="0" marR="5715" indent="0" algn="just">
              <a:lnSpc>
                <a:spcPct val="104000"/>
              </a:lnSpc>
              <a:buFont typeface="Cabin"/>
              <a:buNone/>
            </a:pPr>
            <a:r>
              <a:rPr lang="en-US" sz="1400" dirty="0"/>
              <a:t/>
            </a:r>
            <a:br>
              <a:rPr lang="en-US" sz="1400" dirty="0"/>
            </a:br>
            <a:endParaRPr lang="en-US" sz="12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141288"/>
            <a:ext cx="1463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01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3"/>
          <p:cNvSpPr txBox="1">
            <a:spLocks noGrp="1"/>
          </p:cNvSpPr>
          <p:nvPr>
            <p:ph type="body" idx="4294967295"/>
          </p:nvPr>
        </p:nvSpPr>
        <p:spPr>
          <a:xfrm>
            <a:off x="1094875" y="876880"/>
            <a:ext cx="7912647" cy="3656358"/>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lang="es" sz="1200" dirty="0"/>
          </a:p>
          <a:p>
            <a:pPr marR="103505">
              <a:lnSpc>
                <a:spcPct val="104000"/>
              </a:lnSpc>
              <a:spcBef>
                <a:spcPts val="50"/>
              </a:spcBef>
            </a:pPr>
            <a:r>
              <a:rPr lang="en-US" sz="1400" dirty="0"/>
              <a:t>Hull preservation surveys (HPS)</a:t>
            </a:r>
          </a:p>
          <a:p>
            <a:pPr marL="127000" marR="103505" indent="0">
              <a:lnSpc>
                <a:spcPct val="104000"/>
              </a:lnSpc>
              <a:spcBef>
                <a:spcPts val="50"/>
              </a:spcBef>
              <a:buNone/>
            </a:pPr>
            <a:r>
              <a:rPr lang="en-US" sz="1200" dirty="0">
                <a:solidFill>
                  <a:srgbClr val="FCCC3B"/>
                </a:solidFill>
                <a:latin typeface="Montserrat Medium"/>
              </a:rPr>
              <a:t>Our experienced steel and coating inspectors  can establish and implement comprehensive and effective hull inspection programs that provide the following:</a:t>
            </a:r>
          </a:p>
          <a:p>
            <a:pPr marL="127000" marR="103505" indent="0">
              <a:lnSpc>
                <a:spcPct val="104000"/>
              </a:lnSpc>
              <a:spcBef>
                <a:spcPts val="50"/>
              </a:spcBef>
              <a:buNone/>
            </a:pPr>
            <a:endParaRPr lang="en-US" sz="1200" dirty="0">
              <a:solidFill>
                <a:srgbClr val="FCCC3B"/>
              </a:solidFill>
              <a:latin typeface="Montserrat Medium"/>
            </a:endParaRPr>
          </a:p>
          <a:p>
            <a:pPr marL="127000" marR="103505" indent="0">
              <a:lnSpc>
                <a:spcPct val="104000"/>
              </a:lnSpc>
              <a:spcBef>
                <a:spcPts val="50"/>
              </a:spcBef>
              <a:buNone/>
            </a:pPr>
            <a:endParaRPr lang="en-US" sz="1200" dirty="0">
              <a:solidFill>
                <a:srgbClr val="FCCC3B"/>
              </a:solidFill>
              <a:latin typeface="Montserrat Medium"/>
            </a:endParaRPr>
          </a:p>
          <a:p>
            <a:pPr marL="127000" indent="0">
              <a:buNone/>
            </a:pPr>
            <a:r>
              <a:rPr lang="en-US" sz="1400" dirty="0">
                <a:solidFill>
                  <a:srgbClr val="002060"/>
                </a:solidFill>
                <a:latin typeface="Times New Roman" panose="02020603050405020304" pitchFamily="18" charset="0"/>
                <a:ea typeface="Times New Roman" panose="02020603050405020304" pitchFamily="18" charset="0"/>
              </a:rPr>
              <a:t>• </a:t>
            </a:r>
            <a:r>
              <a:rPr lang="en-US" sz="1400" spc="16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compa</a:t>
            </a:r>
            <a:r>
              <a:rPr lang="en-US" sz="1400" spc="1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tment</a:t>
            </a:r>
            <a:r>
              <a:rPr lang="en-US" sz="1400" spc="-1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condition</a:t>
            </a:r>
            <a:r>
              <a:rPr lang="en-US" sz="1400" spc="14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assessment</a:t>
            </a:r>
            <a:r>
              <a:rPr lang="en-US" sz="1400" spc="-35" dirty="0">
                <a:solidFill>
                  <a:srgbClr val="002060"/>
                </a:solidFill>
                <a:latin typeface="Times New Roman" panose="02020603050405020304" pitchFamily="18" charset="0"/>
                <a:ea typeface="Times New Roman" panose="02020603050405020304" pitchFamily="18" charset="0"/>
              </a:rPr>
              <a:t> </a:t>
            </a:r>
            <a:r>
              <a:rPr lang="en-US" sz="1400" spc="-3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epo</a:t>
            </a:r>
            <a:r>
              <a:rPr lang="en-US" sz="1400" spc="10" dirty="0">
                <a:solidFill>
                  <a:srgbClr val="002060"/>
                </a:solidFill>
                <a:latin typeface="Times New Roman" panose="02020603050405020304" pitchFamily="18" charset="0"/>
                <a:ea typeface="Times New Roman" panose="02020603050405020304" pitchFamily="18" charset="0"/>
              </a:rPr>
              <a:t>r</a:t>
            </a:r>
            <a:r>
              <a:rPr lang="en-US" sz="1400" spc="5"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s</a:t>
            </a:r>
          </a:p>
          <a:p>
            <a:pPr marL="127000" indent="0">
              <a:spcBef>
                <a:spcPts val="50"/>
              </a:spcBef>
              <a:buNone/>
            </a:pPr>
            <a:r>
              <a:rPr lang="en-US" sz="1400" dirty="0">
                <a:solidFill>
                  <a:srgbClr val="002060"/>
                </a:solidFill>
                <a:latin typeface="Times New Roman" panose="02020603050405020304" pitchFamily="18" charset="0"/>
                <a:ea typeface="Times New Roman" panose="02020603050405020304" pitchFamily="18" charset="0"/>
              </a:rPr>
              <a:t>• </a:t>
            </a:r>
            <a:r>
              <a:rPr lang="en-US" sz="1400" spc="16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prioriti</a:t>
            </a:r>
            <a:r>
              <a:rPr lang="en-US" sz="1400" spc="-5" dirty="0">
                <a:solidFill>
                  <a:srgbClr val="002060"/>
                </a:solidFill>
                <a:latin typeface="Times New Roman" panose="02020603050405020304" pitchFamily="18" charset="0"/>
                <a:ea typeface="Times New Roman" panose="02020603050405020304" pitchFamily="18" charset="0"/>
              </a:rPr>
              <a:t>z</a:t>
            </a:r>
            <a:r>
              <a:rPr lang="en-US" sz="1400" dirty="0">
                <a:solidFill>
                  <a:srgbClr val="002060"/>
                </a:solidFill>
                <a:latin typeface="Times New Roman" panose="02020603050405020304" pitchFamily="18" charset="0"/>
                <a:ea typeface="Times New Roman" panose="02020603050405020304" pitchFamily="18" charset="0"/>
              </a:rPr>
              <a:t>ation</a:t>
            </a:r>
            <a:r>
              <a:rPr lang="en-US" sz="1400" spc="-25"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of</a:t>
            </a:r>
            <a:r>
              <a:rPr lang="en-US" sz="1400" spc="-25" dirty="0">
                <a:solidFill>
                  <a:srgbClr val="002060"/>
                </a:solidFill>
                <a:latin typeface="Times New Roman" panose="02020603050405020304" pitchFamily="18" charset="0"/>
                <a:ea typeface="Times New Roman" panose="02020603050405020304" pitchFamily="18" charset="0"/>
              </a:rPr>
              <a:t> </a:t>
            </a:r>
            <a:r>
              <a:rPr lang="en-US" sz="1400" spc="10" dirty="0">
                <a:solidFill>
                  <a:srgbClr val="002060"/>
                </a:solidFill>
                <a:latin typeface="Times New Roman" panose="02020603050405020304" pitchFamily="18" charset="0"/>
                <a:ea typeface="Times New Roman" panose="02020603050405020304" pitchFamily="18" charset="0"/>
              </a:rPr>
              <a:t>s</a:t>
            </a:r>
            <a:r>
              <a:rPr lang="en-US" sz="1400" spc="-10"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eel</a:t>
            </a:r>
            <a:r>
              <a:rPr lang="en-US" sz="1400" spc="9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and</a:t>
            </a:r>
            <a:r>
              <a:rPr lang="en-US" sz="1400" spc="15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coating</a:t>
            </a:r>
            <a:r>
              <a:rPr lang="en-US" sz="1400" spc="165" dirty="0">
                <a:solidFill>
                  <a:srgbClr val="002060"/>
                </a:solidFill>
                <a:latin typeface="Times New Roman" panose="02020603050405020304" pitchFamily="18" charset="0"/>
                <a:ea typeface="Times New Roman" panose="02020603050405020304" pitchFamily="18" charset="0"/>
              </a:rPr>
              <a:t> </a:t>
            </a:r>
            <a:r>
              <a:rPr lang="en-US" sz="1400" spc="-3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epai</a:t>
            </a:r>
            <a:r>
              <a:rPr lang="en-US" sz="1400" spc="-1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s</a:t>
            </a:r>
          </a:p>
          <a:p>
            <a:pPr marL="127000" indent="0">
              <a:spcBef>
                <a:spcPts val="50"/>
              </a:spcBef>
              <a:buNone/>
            </a:pPr>
            <a:r>
              <a:rPr lang="en-US" sz="1400" dirty="0">
                <a:solidFill>
                  <a:srgbClr val="002060"/>
                </a:solidFill>
                <a:latin typeface="Times New Roman" panose="02020603050405020304" pitchFamily="18" charset="0"/>
                <a:ea typeface="Times New Roman" panose="02020603050405020304" pitchFamily="18" charset="0"/>
              </a:rPr>
              <a:t>• </a:t>
            </a:r>
            <a:r>
              <a:rPr lang="en-US" sz="1400" spc="16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accu</a:t>
            </a:r>
            <a:r>
              <a:rPr lang="en-US" sz="1400" spc="-2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a</a:t>
            </a:r>
            <a:r>
              <a:rPr lang="en-US" sz="1400" spc="-10"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e </a:t>
            </a:r>
            <a:r>
              <a:rPr lang="en-US" sz="1400" spc="40" dirty="0">
                <a:solidFill>
                  <a:srgbClr val="002060"/>
                </a:solidFill>
                <a:latin typeface="Times New Roman" panose="02020603050405020304" pitchFamily="18" charset="0"/>
                <a:ea typeface="Times New Roman" panose="02020603050405020304" pitchFamily="18" charset="0"/>
              </a:rPr>
              <a:t> </a:t>
            </a:r>
            <a:r>
              <a:rPr lang="en-US" sz="1400" spc="10" dirty="0">
                <a:solidFill>
                  <a:srgbClr val="002060"/>
                </a:solidFill>
                <a:latin typeface="Times New Roman" panose="02020603050405020304" pitchFamily="18" charset="0"/>
                <a:ea typeface="Times New Roman" panose="02020603050405020304" pitchFamily="18" charset="0"/>
              </a:rPr>
              <a:t>s</a:t>
            </a:r>
            <a:r>
              <a:rPr lang="en-US" sz="1400" spc="-10"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eel</a:t>
            </a:r>
            <a:r>
              <a:rPr lang="en-US" sz="1400" spc="90" dirty="0">
                <a:solidFill>
                  <a:srgbClr val="002060"/>
                </a:solidFill>
                <a:latin typeface="Times New Roman" panose="02020603050405020304" pitchFamily="18" charset="0"/>
                <a:ea typeface="Times New Roman" panose="02020603050405020304" pitchFamily="18" charset="0"/>
              </a:rPr>
              <a:t> </a:t>
            </a:r>
            <a:r>
              <a:rPr lang="en-US" sz="1400" spc="-3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en</a:t>
            </a:r>
            <a:r>
              <a:rPr lang="en-US" sz="1400" spc="-5" dirty="0">
                <a:solidFill>
                  <a:srgbClr val="002060"/>
                </a:solidFill>
                <a:latin typeface="Times New Roman" panose="02020603050405020304" pitchFamily="18" charset="0"/>
                <a:ea typeface="Times New Roman" panose="02020603050405020304" pitchFamily="18" charset="0"/>
              </a:rPr>
              <a:t>e</a:t>
            </a:r>
            <a:r>
              <a:rPr lang="en-US" sz="1400" spc="-15" dirty="0">
                <a:solidFill>
                  <a:srgbClr val="002060"/>
                </a:solidFill>
                <a:latin typeface="Times New Roman" panose="02020603050405020304" pitchFamily="18" charset="0"/>
                <a:ea typeface="Times New Roman" panose="02020603050405020304" pitchFamily="18" charset="0"/>
              </a:rPr>
              <a:t>w</a:t>
            </a:r>
            <a:r>
              <a:rPr lang="en-US" sz="1400" dirty="0">
                <a:solidFill>
                  <a:srgbClr val="002060"/>
                </a:solidFill>
                <a:latin typeface="Times New Roman" panose="02020603050405020304" pitchFamily="18" charset="0"/>
                <a:ea typeface="Times New Roman" panose="02020603050405020304" pitchFamily="18" charset="0"/>
              </a:rPr>
              <a:t>al</a:t>
            </a:r>
            <a:r>
              <a:rPr lang="en-US" sz="1400" spc="145" dirty="0">
                <a:solidFill>
                  <a:srgbClr val="002060"/>
                </a:solidFill>
                <a:latin typeface="Times New Roman" panose="02020603050405020304" pitchFamily="18" charset="0"/>
                <a:ea typeface="Times New Roman" panose="02020603050405020304" pitchFamily="18" charset="0"/>
              </a:rPr>
              <a:t> </a:t>
            </a:r>
            <a:r>
              <a:rPr lang="en-US" sz="1400" spc="-15" dirty="0">
                <a:solidFill>
                  <a:srgbClr val="002060"/>
                </a:solidFill>
                <a:latin typeface="Times New Roman" panose="02020603050405020304" pitchFamily="18" charset="0"/>
                <a:ea typeface="Times New Roman" panose="02020603050405020304" pitchFamily="18" charset="0"/>
              </a:rPr>
              <a:t>w</a:t>
            </a:r>
            <a:r>
              <a:rPr lang="en-US" sz="1400" dirty="0">
                <a:solidFill>
                  <a:srgbClr val="002060"/>
                </a:solidFill>
                <a:latin typeface="Times New Roman" panose="02020603050405020304" pitchFamily="18" charset="0"/>
                <a:ea typeface="Times New Roman" panose="02020603050405020304" pitchFamily="18" charset="0"/>
              </a:rPr>
              <a:t>eight</a:t>
            </a:r>
            <a:r>
              <a:rPr lang="en-US" sz="1400" spc="9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and</a:t>
            </a:r>
            <a:r>
              <a:rPr lang="en-US" sz="1400" spc="15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ma</a:t>
            </a:r>
            <a:r>
              <a:rPr lang="en-US" sz="1400" spc="-10"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erial</a:t>
            </a:r>
            <a:r>
              <a:rPr lang="en-US" sz="1400" spc="105"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e</a:t>
            </a:r>
            <a:r>
              <a:rPr lang="en-US" sz="1400" spc="10" dirty="0">
                <a:solidFill>
                  <a:srgbClr val="002060"/>
                </a:solidFill>
                <a:latin typeface="Times New Roman" panose="02020603050405020304" pitchFamily="18" charset="0"/>
                <a:ea typeface="Times New Roman" panose="02020603050405020304" pitchFamily="18" charset="0"/>
              </a:rPr>
              <a:t>s</a:t>
            </a:r>
            <a:r>
              <a:rPr lang="en-US" sz="1400" dirty="0">
                <a:solidFill>
                  <a:srgbClr val="002060"/>
                </a:solidFill>
                <a:latin typeface="Times New Roman" panose="02020603050405020304" pitchFamily="18" charset="0"/>
                <a:ea typeface="Times New Roman" panose="02020603050405020304" pitchFamily="18" charset="0"/>
              </a:rPr>
              <a:t>tima</a:t>
            </a:r>
            <a:r>
              <a:rPr lang="en-US" sz="1400" spc="-10"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es</a:t>
            </a:r>
          </a:p>
          <a:p>
            <a:pPr marL="127000" indent="0">
              <a:spcBef>
                <a:spcPts val="50"/>
              </a:spcBef>
              <a:buNone/>
            </a:pPr>
            <a:r>
              <a:rPr lang="en-US" sz="1400" dirty="0">
                <a:solidFill>
                  <a:srgbClr val="002060"/>
                </a:solidFill>
                <a:latin typeface="Times New Roman" panose="02020603050405020304" pitchFamily="18" charset="0"/>
                <a:ea typeface="Times New Roman" panose="02020603050405020304" pitchFamily="18" charset="0"/>
              </a:rPr>
              <a:t>• </a:t>
            </a:r>
            <a:r>
              <a:rPr lang="en-US" sz="1400" spc="16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accu</a:t>
            </a:r>
            <a:r>
              <a:rPr lang="en-US" sz="1400" spc="-2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a</a:t>
            </a:r>
            <a:r>
              <a:rPr lang="en-US" sz="1400" spc="-10"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e </a:t>
            </a:r>
            <a:r>
              <a:rPr lang="en-US" sz="1400" spc="4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coating</a:t>
            </a:r>
            <a:r>
              <a:rPr lang="en-US" sz="1400" spc="165"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a</a:t>
            </a:r>
            <a:r>
              <a:rPr lang="en-US" sz="1400" spc="-30" dirty="0">
                <a:solidFill>
                  <a:srgbClr val="002060"/>
                </a:solidFill>
                <a:latin typeface="Times New Roman" panose="02020603050405020304" pitchFamily="18" charset="0"/>
                <a:ea typeface="Times New Roman" panose="02020603050405020304" pitchFamily="18" charset="0"/>
              </a:rPr>
              <a:t>r</a:t>
            </a:r>
            <a:r>
              <a:rPr lang="en-US" sz="1400" spc="5" dirty="0">
                <a:solidFill>
                  <a:srgbClr val="002060"/>
                </a:solidFill>
                <a:latin typeface="Times New Roman" panose="02020603050405020304" pitchFamily="18" charset="0"/>
                <a:ea typeface="Times New Roman" panose="02020603050405020304" pitchFamily="18" charset="0"/>
              </a:rPr>
              <a:t>e</a:t>
            </a:r>
            <a:r>
              <a:rPr lang="en-US" sz="1400" dirty="0">
                <a:solidFill>
                  <a:srgbClr val="002060"/>
                </a:solidFill>
                <a:latin typeface="Times New Roman" panose="02020603050405020304" pitchFamily="18" charset="0"/>
                <a:ea typeface="Times New Roman" panose="02020603050405020304" pitchFamily="18" charset="0"/>
              </a:rPr>
              <a:t>a</a:t>
            </a:r>
            <a:r>
              <a:rPr lang="en-US" sz="1400" spc="155"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and</a:t>
            </a:r>
            <a:r>
              <a:rPr lang="en-US" sz="1400" spc="15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paint</a:t>
            </a:r>
            <a:r>
              <a:rPr lang="en-US" sz="1400" spc="7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specifi</a:t>
            </a:r>
            <a:r>
              <a:rPr lang="en-US" sz="1400" spc="5" dirty="0">
                <a:solidFill>
                  <a:srgbClr val="002060"/>
                </a:solidFill>
                <a:latin typeface="Times New Roman" panose="02020603050405020304" pitchFamily="18" charset="0"/>
                <a:ea typeface="Times New Roman" panose="02020603050405020304" pitchFamily="18" charset="0"/>
              </a:rPr>
              <a:t>c</a:t>
            </a:r>
            <a:r>
              <a:rPr lang="en-US" sz="1400" dirty="0">
                <a:solidFill>
                  <a:srgbClr val="002060"/>
                </a:solidFill>
                <a:latin typeface="Times New Roman" panose="02020603050405020304" pitchFamily="18" charset="0"/>
                <a:ea typeface="Times New Roman" panose="02020603050405020304" pitchFamily="18" charset="0"/>
              </a:rPr>
              <a:t>ation</a:t>
            </a:r>
            <a:r>
              <a:rPr lang="en-US" sz="1400" spc="7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e</a:t>
            </a:r>
            <a:r>
              <a:rPr lang="en-US" sz="1400" spc="10" dirty="0">
                <a:solidFill>
                  <a:srgbClr val="002060"/>
                </a:solidFill>
                <a:latin typeface="Times New Roman" panose="02020603050405020304" pitchFamily="18" charset="0"/>
                <a:ea typeface="Times New Roman" panose="02020603050405020304" pitchFamily="18" charset="0"/>
              </a:rPr>
              <a:t>s</a:t>
            </a:r>
            <a:r>
              <a:rPr lang="en-US" sz="1400" dirty="0">
                <a:solidFill>
                  <a:srgbClr val="002060"/>
                </a:solidFill>
                <a:latin typeface="Times New Roman" panose="02020603050405020304" pitchFamily="18" charset="0"/>
                <a:ea typeface="Times New Roman" panose="02020603050405020304" pitchFamily="18" charset="0"/>
              </a:rPr>
              <a:t>tima</a:t>
            </a:r>
            <a:r>
              <a:rPr lang="en-US" sz="1400" spc="-10" dirty="0">
                <a:solidFill>
                  <a:srgbClr val="002060"/>
                </a:solidFill>
                <a:latin typeface="Times New Roman" panose="02020603050405020304" pitchFamily="18" charset="0"/>
                <a:ea typeface="Times New Roman" panose="02020603050405020304" pitchFamily="18" charset="0"/>
              </a:rPr>
              <a:t>t</a:t>
            </a:r>
            <a:r>
              <a:rPr lang="en-US" sz="1400" dirty="0">
                <a:solidFill>
                  <a:srgbClr val="002060"/>
                </a:solidFill>
                <a:latin typeface="Times New Roman" panose="02020603050405020304" pitchFamily="18" charset="0"/>
                <a:ea typeface="Times New Roman" panose="02020603050405020304" pitchFamily="18" charset="0"/>
              </a:rPr>
              <a:t>es</a:t>
            </a:r>
          </a:p>
          <a:p>
            <a:pPr marL="127000" indent="0">
              <a:spcBef>
                <a:spcPts val="50"/>
              </a:spcBef>
              <a:buNone/>
            </a:pPr>
            <a:r>
              <a:rPr lang="en-US" sz="1400" dirty="0">
                <a:solidFill>
                  <a:srgbClr val="002060"/>
                </a:solidFill>
                <a:latin typeface="Times New Roman" panose="02020603050405020304" pitchFamily="18" charset="0"/>
                <a:ea typeface="Times New Roman" panose="02020603050405020304" pitchFamily="18" charset="0"/>
              </a:rPr>
              <a:t>• </a:t>
            </a:r>
            <a:r>
              <a:rPr lang="en-US" sz="1400" spc="160" dirty="0">
                <a:solidFill>
                  <a:srgbClr val="002060"/>
                </a:solidFill>
                <a:latin typeface="Times New Roman" panose="02020603050405020304" pitchFamily="18" charset="0"/>
                <a:ea typeface="Times New Roman" panose="02020603050405020304" pitchFamily="18" charset="0"/>
              </a:rPr>
              <a:t> </a:t>
            </a:r>
            <a:r>
              <a:rPr lang="en-US" sz="1400" spc="-3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epair</a:t>
            </a:r>
            <a:r>
              <a:rPr lang="en-US" sz="1400" spc="100" dirty="0">
                <a:solidFill>
                  <a:srgbClr val="002060"/>
                </a:solidFill>
                <a:latin typeface="Times New Roman" panose="02020603050405020304" pitchFamily="18" charset="0"/>
                <a:ea typeface="Times New Roman" panose="02020603050405020304" pitchFamily="18" charset="0"/>
              </a:rPr>
              <a:t> </a:t>
            </a:r>
            <a:r>
              <a:rPr lang="en-US" sz="1400" dirty="0">
                <a:solidFill>
                  <a:srgbClr val="002060"/>
                </a:solidFill>
                <a:latin typeface="Times New Roman" panose="02020603050405020304" pitchFamily="18" charset="0"/>
                <a:ea typeface="Times New Roman" panose="02020603050405020304" pitchFamily="18" charset="0"/>
              </a:rPr>
              <a:t>p</a:t>
            </a:r>
            <a:r>
              <a:rPr lang="en-US" sz="1400" spc="-35"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ocedu</a:t>
            </a:r>
            <a:r>
              <a:rPr lang="en-US" sz="1400" spc="-35"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e</a:t>
            </a:r>
            <a:r>
              <a:rPr lang="en-US" sz="1400" spc="-20" dirty="0">
                <a:solidFill>
                  <a:srgbClr val="002060"/>
                </a:solidFill>
                <a:latin typeface="Times New Roman" panose="02020603050405020304" pitchFamily="18" charset="0"/>
                <a:ea typeface="Times New Roman" panose="02020603050405020304" pitchFamily="18" charset="0"/>
              </a:rPr>
              <a:t> </a:t>
            </a:r>
            <a:r>
              <a:rPr lang="en-US" sz="1400" spc="-30" dirty="0">
                <a:solidFill>
                  <a:srgbClr val="002060"/>
                </a:solidFill>
                <a:latin typeface="Times New Roman" panose="02020603050405020304" pitchFamily="18" charset="0"/>
                <a:ea typeface="Times New Roman" panose="02020603050405020304" pitchFamily="18" charset="0"/>
              </a:rPr>
              <a:t>r</a:t>
            </a:r>
            <a:r>
              <a:rPr lang="en-US" sz="1400" dirty="0">
                <a:solidFill>
                  <a:srgbClr val="002060"/>
                </a:solidFill>
                <a:latin typeface="Times New Roman" panose="02020603050405020304" pitchFamily="18" charset="0"/>
                <a:ea typeface="Times New Roman" panose="02020603050405020304" pitchFamily="18" charset="0"/>
              </a:rPr>
              <a:t>ecommendations.</a:t>
            </a:r>
          </a:p>
          <a:p>
            <a:pPr marL="0" marR="5715" indent="0" algn="just">
              <a:lnSpc>
                <a:spcPct val="104000"/>
              </a:lnSpc>
              <a:buNone/>
            </a:pPr>
            <a:r>
              <a:rPr lang="en-US" sz="1400" dirty="0"/>
              <a:t/>
            </a:r>
            <a:br>
              <a:rPr lang="en-US" sz="1400" dirty="0"/>
            </a:br>
            <a:endParaRPr sz="1200" dirty="0"/>
          </a:p>
        </p:txBody>
      </p:sp>
      <p:sp>
        <p:nvSpPr>
          <p:cNvPr id="583" name="Google Shape;583;p43"/>
          <p:cNvSpPr txBox="1">
            <a:spLocks noGrp="1"/>
          </p:cNvSpPr>
          <p:nvPr>
            <p:ph type="ctrTitle"/>
          </p:nvPr>
        </p:nvSpPr>
        <p:spPr>
          <a:xfrm>
            <a:off x="2071835" y="131718"/>
            <a:ext cx="5000329" cy="594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0" dirty="0">
                <a:solidFill>
                  <a:srgbClr val="3E516C"/>
                </a:solidFill>
                <a:latin typeface="Montserrat Light"/>
                <a:ea typeface="Montserrat Light"/>
                <a:cs typeface="Montserrat Light"/>
                <a:sym typeface="Montserrat Light"/>
              </a:rPr>
              <a:t>Surveys</a:t>
            </a:r>
            <a:endParaRPr sz="3200" dirty="0">
              <a:solidFill>
                <a:srgbClr val="F8BC28"/>
              </a:solidFill>
            </a:endParaRPr>
          </a:p>
        </p:txBody>
      </p:sp>
      <p:sp>
        <p:nvSpPr>
          <p:cNvPr id="898" name="Google Shape;898;p43"/>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solidFill>
                  <a:srgbClr val="3E516C"/>
                </a:solidFill>
              </a:rPr>
              <a:t>29</a:t>
            </a:fld>
            <a:endParaRPr>
              <a:solidFill>
                <a:srgbClr val="3E516C"/>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0"/>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55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30"/>
          <p:cNvSpPr txBox="1">
            <a:spLocks noGrp="1"/>
          </p:cNvSpPr>
          <p:nvPr>
            <p:ph type="ctrTitle"/>
          </p:nvPr>
        </p:nvSpPr>
        <p:spPr>
          <a:xfrm>
            <a:off x="304799" y="32931"/>
            <a:ext cx="8534400" cy="2538819"/>
          </a:xfrm>
          <a:prstGeom prst="rect">
            <a:avLst/>
          </a:prstGeom>
        </p:spPr>
        <p:txBody>
          <a:bodyPr spcFirstLastPara="1" wrap="square" lIns="91425" tIns="91425" rIns="91425" bIns="91425" anchor="t" anchorCtr="0">
            <a:noAutofit/>
          </a:bodyPr>
          <a:lstStyle/>
          <a:p>
            <a:pPr>
              <a:spcBef>
                <a:spcPts val="600"/>
              </a:spcBef>
            </a:pPr>
            <a:r>
              <a:rPr lang="en-US" sz="1400" dirty="0"/>
              <a:t>We are a pure Omani Company established in Muscat, Oman. in a co-operation with EPIS which Is a fast growing great sized company established in Cairo, Egypt</a:t>
            </a:r>
            <a:r>
              <a:rPr lang="es" sz="1400" dirty="0"/>
              <a:t>.</a:t>
            </a:r>
            <a:br>
              <a:rPr lang="es" sz="1400" dirty="0"/>
            </a:br>
            <a:r>
              <a:rPr lang="es" sz="1400" dirty="0"/>
              <a:t>Providing: </a:t>
            </a:r>
            <a:br>
              <a:rPr lang="es" sz="1400" dirty="0"/>
            </a:br>
            <a:r>
              <a:rPr lang="es" sz="1400" dirty="0"/>
              <a:t>- Operate, maintaine and install refining stations, pipe lines.</a:t>
            </a:r>
            <a:br>
              <a:rPr lang="es" sz="1400" dirty="0"/>
            </a:br>
            <a:r>
              <a:rPr lang="es" sz="1400" dirty="0"/>
              <a:t>- maintainance high pressure pump, valuve for oil and gas production.</a:t>
            </a:r>
            <a:br>
              <a:rPr lang="es" sz="1400" dirty="0"/>
            </a:br>
            <a:r>
              <a:rPr lang="es" sz="1400" dirty="0"/>
              <a:t>- Exploration, Drilling and production oil and gas.</a:t>
            </a:r>
            <a:br>
              <a:rPr lang="es" sz="1400" dirty="0"/>
            </a:br>
            <a:r>
              <a:rPr lang="es" sz="1400" dirty="0"/>
              <a:t>- Safety engineering and occupational health.  </a:t>
            </a:r>
            <a:br>
              <a:rPr lang="es" sz="1400" dirty="0"/>
            </a:br>
            <a:r>
              <a:rPr lang="es" sz="1400" dirty="0"/>
              <a:t>- Fire protection engineering, Inspection services.</a:t>
            </a:r>
            <a:br>
              <a:rPr lang="es" sz="1400" dirty="0"/>
            </a:br>
            <a:r>
              <a:rPr lang="es" sz="1400" dirty="0"/>
              <a:t>- Oil and Gas waste mangement.</a:t>
            </a:r>
            <a:br>
              <a:rPr lang="es" sz="1400" dirty="0"/>
            </a:br>
            <a:r>
              <a:rPr lang="es" sz="1400" dirty="0"/>
              <a:t>- Constructions.</a:t>
            </a:r>
            <a:br>
              <a:rPr lang="es" sz="1400" dirty="0"/>
            </a:br>
            <a:r>
              <a:rPr lang="es" sz="1400" dirty="0"/>
              <a:t>- Import &amp; Export.      </a:t>
            </a:r>
            <a:br>
              <a:rPr lang="es" sz="1400" dirty="0"/>
            </a:br>
            <a:r>
              <a:rPr lang="es" sz="1400" dirty="0"/>
              <a:t/>
            </a:r>
            <a:br>
              <a:rPr lang="es" sz="1400" dirty="0"/>
            </a:br>
            <a:endParaRPr sz="1400" dirty="0"/>
          </a:p>
        </p:txBody>
      </p:sp>
      <p:sp>
        <p:nvSpPr>
          <p:cNvPr id="2" name="Rectangle 1"/>
          <p:cNvSpPr/>
          <p:nvPr/>
        </p:nvSpPr>
        <p:spPr>
          <a:xfrm>
            <a:off x="417285" y="2571750"/>
            <a:ext cx="8309429" cy="2246769"/>
          </a:xfrm>
          <a:prstGeom prst="rect">
            <a:avLst/>
          </a:prstGeom>
        </p:spPr>
        <p:txBody>
          <a:bodyPr wrap="square" anchor="ctr">
            <a:spAutoFit/>
          </a:bodyPr>
          <a:lstStyle/>
          <a:p>
            <a:pPr algn="r"/>
            <a:r>
              <a:rPr lang="ar-EG" dirty="0"/>
              <a:t>“نحن شركة عمانية 100% حديثة التاسيس في مسقط, سلطنة عمان بالتعاون مع الشركة الهندسية وهي شركة كبيرة الحجم سريعة النمو تأسست في القاهرة ، مصر.نعمل في المجالات الاتية : </a:t>
            </a:r>
          </a:p>
          <a:p>
            <a:pPr algn="r"/>
            <a:r>
              <a:rPr lang="ar-EG" dirty="0"/>
              <a:t>- تشغيل وصيانة محطات الضخ وخطوط الانابيب النفطية و استخراج النفط الخام و الغاز الطبيعي.</a:t>
            </a:r>
          </a:p>
          <a:p>
            <a:pPr algn="r"/>
            <a:r>
              <a:rPr lang="ar-EG" dirty="0"/>
              <a:t>- إصلاح وصيانة المضخات والضواغط والحنفيات والصمامات النفطية.</a:t>
            </a:r>
          </a:p>
          <a:p>
            <a:pPr algn="r"/>
            <a:r>
              <a:rPr lang="ar-EG" dirty="0"/>
              <a:t>- خدمات الاستكشاف مثل أساليب التنقيب التقليدية من قبيل اخذ عينات من جوف الارض واعمال الارصاد الجيولوجية في المواقع المحتملة.</a:t>
            </a:r>
          </a:p>
          <a:p>
            <a:pPr algn="r"/>
            <a:r>
              <a:rPr lang="ar-EG" dirty="0"/>
              <a:t>- أنشطة النظام العام والسلامة.        - حفر آبار النفط والغاز الطبيعي.         - إستشارات هندسة السلامة والوقاية من الحريق. </a:t>
            </a:r>
          </a:p>
          <a:p>
            <a:pPr algn="r"/>
            <a:r>
              <a:rPr lang="ar-EG" dirty="0"/>
              <a:t>- مكاتب التصدير والاستيراد.           - تركيب المضخات الصناعية.          - إدارة النفايات البترولية.</a:t>
            </a:r>
          </a:p>
          <a:p>
            <a:pPr algn="ctr"/>
            <a:r>
              <a:rPr lang="ar-EG" dirty="0"/>
              <a:t>- مقاولات البناء والتشييد (إنشاءات عامة للمباني السكنية وغير السكنية).</a:t>
            </a:r>
          </a:p>
          <a:p>
            <a:pPr algn="r"/>
            <a:endParaRPr lang="ar-EG" dirty="0"/>
          </a:p>
          <a:p>
            <a:pPr algn="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986" y="662103"/>
            <a:ext cx="1938014" cy="127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43"/>
          <p:cNvSpPr txBox="1">
            <a:spLocks noGrp="1"/>
          </p:cNvSpPr>
          <p:nvPr>
            <p:ph type="body" idx="4294967295"/>
          </p:nvPr>
        </p:nvSpPr>
        <p:spPr>
          <a:xfrm>
            <a:off x="951518" y="1215282"/>
            <a:ext cx="7991334" cy="3299326"/>
          </a:xfrm>
          <a:prstGeom prst="rect">
            <a:avLst/>
          </a:prstGeom>
        </p:spPr>
        <p:txBody>
          <a:bodyPr spcFirstLastPara="1" wrap="square" lIns="91425" tIns="91425" rIns="91425" bIns="91425" anchor="t" anchorCtr="0">
            <a:noAutofit/>
          </a:bodyPr>
          <a:lstStyle/>
          <a:p>
            <a:pPr marL="127000" marR="313055" indent="0">
              <a:lnSpc>
                <a:spcPct val="104000"/>
              </a:lnSpc>
              <a:spcBef>
                <a:spcPts val="50"/>
              </a:spcBef>
              <a:buNone/>
            </a:pPr>
            <a:r>
              <a:rPr lang="en-US" sz="1200" dirty="0">
                <a:solidFill>
                  <a:srgbClr val="F8BC28"/>
                </a:solidFill>
                <a:latin typeface="Montserrat Medium"/>
              </a:rPr>
              <a:t>Our inspections focus on the quality control of individual components and sub-systems:</a:t>
            </a:r>
          </a:p>
          <a:p>
            <a:pPr marL="127000" marR="313055" indent="0">
              <a:lnSpc>
                <a:spcPct val="104000"/>
              </a:lnSpc>
              <a:spcBef>
                <a:spcPts val="50"/>
              </a:spcBef>
              <a:buNone/>
            </a:pPr>
            <a:endParaRPr lang="en-US" sz="1200" dirty="0">
              <a:solidFill>
                <a:srgbClr val="F8BC28"/>
              </a:solidFill>
              <a:latin typeface="Montserrat Medium"/>
            </a:endParaRPr>
          </a:p>
          <a:p>
            <a:pPr marL="127000" marR="313055" indent="0">
              <a:lnSpc>
                <a:spcPct val="104000"/>
              </a:lnSpc>
              <a:spcBef>
                <a:spcPts val="50"/>
              </a:spcBef>
              <a:buNone/>
            </a:pPr>
            <a:endParaRPr lang="en-US" sz="1200" dirty="0">
              <a:solidFill>
                <a:srgbClr val="F8BC28"/>
              </a:solidFill>
              <a:latin typeface="Montserrat Medium"/>
            </a:endParaRPr>
          </a:p>
          <a:p>
            <a:r>
              <a:rPr lang="en-US" sz="1400" dirty="0"/>
              <a:t>Dropped object prevention  schemes (DROPS)</a:t>
            </a:r>
          </a:p>
          <a:p>
            <a:pPr>
              <a:spcBef>
                <a:spcPts val="50"/>
              </a:spcBef>
            </a:pPr>
            <a:r>
              <a:rPr lang="en-US" sz="1400" dirty="0"/>
              <a:t>Lifting and lifted equipment</a:t>
            </a:r>
          </a:p>
          <a:p>
            <a:pPr>
              <a:spcBef>
                <a:spcPts val="50"/>
              </a:spcBef>
            </a:pPr>
            <a:r>
              <a:rPr lang="en-US" sz="1400" dirty="0"/>
              <a:t>Rope access</a:t>
            </a:r>
          </a:p>
          <a:p>
            <a:pPr>
              <a:spcBef>
                <a:spcPts val="50"/>
              </a:spcBef>
            </a:pPr>
            <a:r>
              <a:rPr lang="en-US" sz="1400" dirty="0"/>
              <a:t>Regulatory and statutory surveys</a:t>
            </a:r>
          </a:p>
          <a:p>
            <a:pPr>
              <a:spcBef>
                <a:spcPts val="50"/>
              </a:spcBef>
            </a:pPr>
            <a:r>
              <a:rPr lang="en-US" sz="1400" dirty="0"/>
              <a:t>Non-destructive testing (NDT).</a:t>
            </a:r>
          </a:p>
          <a:p>
            <a:pPr marL="0" lvl="0" indent="0" algn="l" rtl="0">
              <a:spcBef>
                <a:spcPts val="0"/>
              </a:spcBef>
              <a:spcAft>
                <a:spcPts val="0"/>
              </a:spcAft>
              <a:buClr>
                <a:schemeClr val="dk1"/>
              </a:buClr>
              <a:buSzPts val="1100"/>
              <a:buFont typeface="Arial"/>
              <a:buNone/>
            </a:pPr>
            <a:endParaRPr lang="es" sz="1200" dirty="0">
              <a:solidFill>
                <a:srgbClr val="F8BC28"/>
              </a:solidFill>
              <a:latin typeface="Montserrat Medium"/>
              <a:sym typeface="Montserrat Medium"/>
            </a:endParaRPr>
          </a:p>
          <a:p>
            <a:pPr marL="0" lvl="0" indent="0" algn="l" rtl="0">
              <a:spcBef>
                <a:spcPts val="0"/>
              </a:spcBef>
              <a:spcAft>
                <a:spcPts val="0"/>
              </a:spcAft>
              <a:buClr>
                <a:schemeClr val="dk1"/>
              </a:buClr>
              <a:buSzPts val="1100"/>
              <a:buFont typeface="Arial"/>
              <a:buNone/>
            </a:pPr>
            <a:endParaRPr lang="es" sz="1200" dirty="0">
              <a:solidFill>
                <a:srgbClr val="F8BC28"/>
              </a:solidFill>
              <a:latin typeface="Montserrat Medium"/>
              <a:sym typeface="Montserrat Medium"/>
            </a:endParaRPr>
          </a:p>
          <a:p>
            <a:pPr marL="0" lvl="0" indent="0" algn="l" rtl="0">
              <a:spcBef>
                <a:spcPts val="0"/>
              </a:spcBef>
              <a:spcAft>
                <a:spcPts val="0"/>
              </a:spcAft>
              <a:buClr>
                <a:schemeClr val="dk1"/>
              </a:buClr>
              <a:buSzPts val="1100"/>
              <a:buFont typeface="Arial"/>
              <a:buNone/>
            </a:pPr>
            <a:r>
              <a:rPr lang="es" sz="1200" dirty="0"/>
              <a:t/>
            </a:r>
            <a:br>
              <a:rPr lang="es" sz="1200" dirty="0"/>
            </a:br>
            <a:r>
              <a:rPr lang="es" sz="1200" dirty="0"/>
              <a:t/>
            </a:r>
            <a:br>
              <a:rPr lang="es" sz="1200" dirty="0"/>
            </a:br>
            <a:endParaRPr sz="1200" dirty="0"/>
          </a:p>
        </p:txBody>
      </p:sp>
      <p:sp>
        <p:nvSpPr>
          <p:cNvPr id="583" name="Google Shape;583;p43"/>
          <p:cNvSpPr txBox="1">
            <a:spLocks noGrp="1"/>
          </p:cNvSpPr>
          <p:nvPr>
            <p:ph type="ctrTitle"/>
          </p:nvPr>
        </p:nvSpPr>
        <p:spPr>
          <a:xfrm>
            <a:off x="1976299" y="744289"/>
            <a:ext cx="5311604" cy="470993"/>
          </a:xfrm>
          <a:prstGeom prst="rect">
            <a:avLst/>
          </a:prstGeom>
        </p:spPr>
        <p:txBody>
          <a:bodyPr spcFirstLastPara="1" wrap="square" lIns="91425" tIns="91425" rIns="91425" bIns="91425" anchor="b" anchorCtr="0">
            <a:noAutofit/>
          </a:bodyPr>
          <a:lstStyle/>
          <a:p>
            <a:r>
              <a:rPr lang="en-US" sz="3200" b="0" dirty="0">
                <a:solidFill>
                  <a:srgbClr val="FF0000"/>
                </a:solidFill>
                <a:latin typeface="Montserrat Light"/>
                <a:ea typeface="Montserrat Light"/>
                <a:cs typeface="Montserrat Light"/>
                <a:sym typeface="Montserrat Light"/>
              </a:rPr>
              <a:t> </a:t>
            </a:r>
            <a:r>
              <a:rPr lang="en-US" sz="3200" dirty="0">
                <a:solidFill>
                  <a:srgbClr val="FF0000"/>
                </a:solidFill>
                <a:latin typeface="Montserrat Light"/>
              </a:rPr>
              <a:t>Inspection</a:t>
            </a:r>
            <a:r>
              <a:rPr lang="en-US" sz="3200" dirty="0">
                <a:solidFill>
                  <a:srgbClr val="FF0000"/>
                </a:solidFill>
                <a:latin typeface="Times New Roman" panose="02020603050405020304" pitchFamily="18" charset="0"/>
                <a:ea typeface="Times New Roman" panose="02020603050405020304" pitchFamily="18" charset="0"/>
              </a:rPr>
              <a:t/>
            </a:r>
            <a:br>
              <a:rPr lang="en-US" sz="3200" dirty="0">
                <a:solidFill>
                  <a:srgbClr val="FF0000"/>
                </a:solidFill>
                <a:latin typeface="Times New Roman" panose="02020603050405020304" pitchFamily="18" charset="0"/>
                <a:ea typeface="Times New Roman" panose="02020603050405020304" pitchFamily="18" charset="0"/>
              </a:rPr>
            </a:br>
            <a:endParaRPr sz="3200" dirty="0">
              <a:solidFill>
                <a:srgbClr val="FF0000"/>
              </a:solidFill>
            </a:endParaRPr>
          </a:p>
        </p:txBody>
      </p:sp>
      <p:sp>
        <p:nvSpPr>
          <p:cNvPr id="898" name="Google Shape;898;p43"/>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solidFill>
                  <a:srgbClr val="3E516C"/>
                </a:solidFill>
              </a:rPr>
              <a:t>30</a:t>
            </a:fld>
            <a:endParaRPr>
              <a:solidFill>
                <a:srgbClr val="3E516C"/>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438" y="0"/>
            <a:ext cx="1463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08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3"/>
          <p:cNvSpPr txBox="1">
            <a:spLocks noGrp="1"/>
          </p:cNvSpPr>
          <p:nvPr>
            <p:ph type="body" idx="4294967295"/>
          </p:nvPr>
        </p:nvSpPr>
        <p:spPr>
          <a:xfrm>
            <a:off x="1302791" y="1093543"/>
            <a:ext cx="6995561" cy="3886184"/>
          </a:xfrm>
          <a:prstGeom prst="rect">
            <a:avLst/>
          </a:prstGeom>
        </p:spPr>
        <p:txBody>
          <a:bodyPr spcFirstLastPara="1" wrap="square" lIns="91425" tIns="91425" rIns="91425" bIns="91425" anchor="t" anchorCtr="0">
            <a:noAutofit/>
          </a:bodyPr>
          <a:lstStyle/>
          <a:p>
            <a:pPr marL="127000" indent="0">
              <a:spcBef>
                <a:spcPts val="50"/>
              </a:spcBef>
              <a:buNone/>
            </a:pPr>
            <a:r>
              <a:rPr lang="en-US" sz="1200" dirty="0">
                <a:solidFill>
                  <a:srgbClr val="FCCC3B"/>
                </a:solidFill>
                <a:latin typeface="Montserrat Medium"/>
              </a:rPr>
              <a:t>For us, project management means  taking the load from</a:t>
            </a:r>
          </a:p>
          <a:p>
            <a:pPr marL="127000" marR="55880" indent="0">
              <a:lnSpc>
                <a:spcPct val="104000"/>
              </a:lnSpc>
              <a:spcBef>
                <a:spcPts val="50"/>
              </a:spcBef>
              <a:buNone/>
            </a:pPr>
            <a:r>
              <a:rPr lang="en-US" sz="1200" dirty="0">
                <a:solidFill>
                  <a:srgbClr val="FCCC3B"/>
                </a:solidFill>
                <a:latin typeface="Montserrat Medium"/>
              </a:rPr>
              <a:t>your shoulders, thereby helping you to deliver your promises, on time and within budget:</a:t>
            </a:r>
          </a:p>
          <a:p>
            <a:pPr marL="0" indent="0">
              <a:buClr>
                <a:schemeClr val="dk1"/>
              </a:buClr>
              <a:buSzPts val="1100"/>
              <a:buNone/>
            </a:pPr>
            <a:endParaRPr lang="en-US" sz="1200" dirty="0">
              <a:solidFill>
                <a:srgbClr val="FCCC3B"/>
              </a:solidFill>
              <a:latin typeface="Montserrat Medium"/>
            </a:endParaRPr>
          </a:p>
          <a:p>
            <a:pPr marL="0" lvl="0" indent="0" rtl="0">
              <a:spcBef>
                <a:spcPts val="0"/>
              </a:spcBef>
              <a:spcAft>
                <a:spcPts val="0"/>
              </a:spcAft>
              <a:buClr>
                <a:schemeClr val="dk1"/>
              </a:buClr>
              <a:buSzPts val="1100"/>
              <a:buFont typeface="Arial"/>
              <a:buNone/>
            </a:pPr>
            <a:r>
              <a:rPr lang="es" sz="1200" dirty="0"/>
              <a:t/>
            </a:r>
            <a:br>
              <a:rPr lang="es" sz="1200" dirty="0"/>
            </a:br>
            <a:endParaRPr lang="es" sz="1200" dirty="0"/>
          </a:p>
          <a:p>
            <a:r>
              <a:rPr lang="en-US" sz="1400" dirty="0"/>
              <a:t>Turnkey projects</a:t>
            </a:r>
          </a:p>
          <a:p>
            <a:pPr>
              <a:spcBef>
                <a:spcPts val="50"/>
              </a:spcBef>
            </a:pPr>
            <a:r>
              <a:rPr lang="en-US" sz="1400" dirty="0"/>
              <a:t>Supply chain</a:t>
            </a:r>
          </a:p>
          <a:p>
            <a:pPr>
              <a:spcBef>
                <a:spcPts val="50"/>
              </a:spcBef>
            </a:pPr>
            <a:r>
              <a:rPr lang="en-US" sz="1400" dirty="0"/>
              <a:t>Construction</a:t>
            </a:r>
          </a:p>
          <a:p>
            <a:pPr>
              <a:spcBef>
                <a:spcPts val="50"/>
              </a:spcBef>
            </a:pPr>
            <a:r>
              <a:rPr lang="en-US" sz="1400" dirty="0"/>
              <a:t>Rig delivery and acceptance</a:t>
            </a:r>
          </a:p>
          <a:p>
            <a:pPr marL="0" lvl="0" indent="0" algn="l" rtl="0">
              <a:spcBef>
                <a:spcPts val="0"/>
              </a:spcBef>
              <a:spcAft>
                <a:spcPts val="0"/>
              </a:spcAft>
              <a:buClr>
                <a:schemeClr val="dk1"/>
              </a:buClr>
              <a:buSzPts val="1100"/>
              <a:buFont typeface="Arial"/>
              <a:buNone/>
            </a:pPr>
            <a:endParaRPr sz="1200" dirty="0"/>
          </a:p>
        </p:txBody>
      </p:sp>
      <p:sp>
        <p:nvSpPr>
          <p:cNvPr id="583" name="Google Shape;583;p43"/>
          <p:cNvSpPr txBox="1">
            <a:spLocks noGrp="1"/>
          </p:cNvSpPr>
          <p:nvPr>
            <p:ph type="ctrTitle"/>
          </p:nvPr>
        </p:nvSpPr>
        <p:spPr>
          <a:xfrm>
            <a:off x="2071835" y="163773"/>
            <a:ext cx="5000329" cy="1078173"/>
          </a:xfrm>
          <a:prstGeom prst="rect">
            <a:avLst/>
          </a:prstGeom>
        </p:spPr>
        <p:txBody>
          <a:bodyPr spcFirstLastPara="1" wrap="square" lIns="91425" tIns="91425" rIns="91425" bIns="91425" anchor="b" anchorCtr="0">
            <a:noAutofit/>
          </a:bodyPr>
          <a:lstStyle/>
          <a:p>
            <a:r>
              <a:rPr lang="en-US" sz="3200" dirty="0">
                <a:solidFill>
                  <a:srgbClr val="3E516C"/>
                </a:solidFill>
                <a:latin typeface="Montserrat Light"/>
              </a:rPr>
              <a:t>Project management</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endParaRPr sz="3200" dirty="0">
              <a:solidFill>
                <a:srgbClr val="F8BC28"/>
              </a:solidFill>
            </a:endParaRPr>
          </a:p>
        </p:txBody>
      </p:sp>
      <p:sp>
        <p:nvSpPr>
          <p:cNvPr id="898" name="Google Shape;898;p43"/>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solidFill>
                  <a:srgbClr val="3E516C"/>
                </a:solidFill>
              </a:rPr>
              <a:t>31</a:t>
            </a:fld>
            <a:endParaRPr>
              <a:solidFill>
                <a:srgbClr val="3E516C"/>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0"/>
            <a:ext cx="1463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5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2" name="Google Shape;1102;p47"/>
          <p:cNvSpPr txBox="1">
            <a:spLocks noGrp="1"/>
          </p:cNvSpPr>
          <p:nvPr>
            <p:ph type="title"/>
          </p:nvPr>
        </p:nvSpPr>
        <p:spPr>
          <a:xfrm>
            <a:off x="2238233" y="955343"/>
            <a:ext cx="4667534" cy="17938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0" dirty="0">
                <a:solidFill>
                  <a:schemeClr val="lt1"/>
                </a:solidFill>
                <a:latin typeface="Montserrat Black"/>
                <a:ea typeface="Montserrat Black"/>
                <a:cs typeface="Montserrat Black"/>
                <a:sym typeface="Montserrat Black"/>
              </a:rPr>
              <a:t>Pulling Unit EP-01 </a:t>
            </a:r>
            <a:br>
              <a:rPr lang="en-US" sz="3200" b="0" dirty="0">
                <a:solidFill>
                  <a:schemeClr val="lt1"/>
                </a:solidFill>
                <a:latin typeface="Montserrat Black"/>
                <a:ea typeface="Montserrat Black"/>
                <a:cs typeface="Montserrat Black"/>
                <a:sym typeface="Montserrat Black"/>
              </a:rPr>
            </a:br>
            <a:r>
              <a:rPr lang="ar-EG" sz="3200" b="0" dirty="0">
                <a:solidFill>
                  <a:schemeClr val="lt1"/>
                </a:solidFill>
                <a:latin typeface="Montserrat Black"/>
                <a:ea typeface="Montserrat Black"/>
                <a:cs typeface="Montserrat Black"/>
                <a:sym typeface="Montserrat Black"/>
              </a:rPr>
              <a:t>3</a:t>
            </a:r>
            <a:r>
              <a:rPr lang="en-US" sz="3200" b="0" dirty="0">
                <a:solidFill>
                  <a:schemeClr val="lt1"/>
                </a:solidFill>
                <a:latin typeface="Montserrat Black"/>
                <a:ea typeface="Montserrat Black"/>
                <a:cs typeface="Montserrat Black"/>
                <a:sym typeface="Montserrat Black"/>
              </a:rPr>
              <a:t>50 HP</a:t>
            </a:r>
            <a:endParaRPr sz="3200"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93663"/>
            <a:ext cx="1463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563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50"/>
          <p:cNvSpPr txBox="1">
            <a:spLocks noGrp="1"/>
          </p:cNvSpPr>
          <p:nvPr>
            <p:ph type="body" idx="4294967295"/>
          </p:nvPr>
        </p:nvSpPr>
        <p:spPr>
          <a:xfrm>
            <a:off x="55610" y="1389582"/>
            <a:ext cx="2718382" cy="2156345"/>
          </a:xfrm>
          <a:prstGeom prst="rect">
            <a:avLst/>
          </a:prstGeom>
        </p:spPr>
        <p:txBody>
          <a:bodyPr spcFirstLastPara="1" wrap="square" lIns="91425" tIns="91425" rIns="91425" bIns="91425" anchor="t" anchorCtr="0">
            <a:noAutofit/>
          </a:bodyPr>
          <a:lstStyle/>
          <a:p>
            <a:pPr marL="0" indent="0">
              <a:spcAft>
                <a:spcPts val="200"/>
              </a:spcAft>
              <a:buNone/>
            </a:pPr>
            <a:r>
              <a:rPr lang="es" sz="1400" b="1" dirty="0">
                <a:solidFill>
                  <a:srgbClr val="F8BC28"/>
                </a:solidFill>
                <a:latin typeface="Montserrat"/>
                <a:ea typeface="Montserrat"/>
                <a:cs typeface="Montserrat"/>
                <a:sym typeface="Montserrat"/>
              </a:rPr>
              <a:t> </a:t>
            </a:r>
            <a:r>
              <a:rPr lang="en-US" sz="1400" b="1" dirty="0">
                <a:solidFill>
                  <a:srgbClr val="F8BC28"/>
                </a:solidFill>
                <a:latin typeface="Montserrat"/>
              </a:rPr>
              <a:t>Design standard</a:t>
            </a:r>
            <a:br>
              <a:rPr lang="en-US" sz="1400" b="1" dirty="0">
                <a:solidFill>
                  <a:srgbClr val="F8BC28"/>
                </a:solidFill>
                <a:latin typeface="Montserrat"/>
              </a:rPr>
            </a:br>
            <a:endParaRPr lang="en-US" sz="1400" b="1" dirty="0">
              <a:solidFill>
                <a:srgbClr val="F8BC28"/>
              </a:solidFill>
              <a:latin typeface="Montserrat"/>
            </a:endParaRPr>
          </a:p>
          <a:p>
            <a:r>
              <a:rPr lang="en-US" sz="1200" dirty="0"/>
              <a:t>SY/T5202-2004 《petroleum workover rig》</a:t>
            </a:r>
          </a:p>
          <a:p>
            <a:r>
              <a:rPr lang="en-US" sz="1200" dirty="0"/>
              <a:t>API Spec 4F《technical specification for workover and drill mast, substructure》</a:t>
            </a:r>
          </a:p>
          <a:p>
            <a:r>
              <a:rPr lang="en-US" sz="1200" dirty="0"/>
              <a:t>API Spec 9A《technical specification for wire line》</a:t>
            </a:r>
          </a:p>
          <a:p>
            <a:pPr marL="0" lvl="0" indent="0" algn="l" rtl="0">
              <a:spcBef>
                <a:spcPts val="0"/>
              </a:spcBef>
              <a:spcAft>
                <a:spcPts val="200"/>
              </a:spcAft>
              <a:buNone/>
            </a:pPr>
            <a:endParaRPr sz="1200" dirty="0"/>
          </a:p>
        </p:txBody>
      </p:sp>
      <p:sp>
        <p:nvSpPr>
          <p:cNvPr id="1148" name="Google Shape;1148;p50"/>
          <p:cNvSpPr txBox="1">
            <a:spLocks noGrp="1"/>
          </p:cNvSpPr>
          <p:nvPr>
            <p:ph type="body" idx="4294967295"/>
          </p:nvPr>
        </p:nvSpPr>
        <p:spPr>
          <a:xfrm>
            <a:off x="4517969" y="1389582"/>
            <a:ext cx="3157200" cy="3034778"/>
          </a:xfrm>
          <a:prstGeom prst="rect">
            <a:avLst/>
          </a:prstGeom>
        </p:spPr>
        <p:txBody>
          <a:bodyPr spcFirstLastPara="1" wrap="square" lIns="91425" tIns="91425" rIns="91425" bIns="91425" anchor="t" anchorCtr="0">
            <a:noAutofit/>
          </a:bodyPr>
          <a:lstStyle/>
          <a:p>
            <a:pPr marL="0" indent="0">
              <a:buNone/>
            </a:pPr>
            <a:r>
              <a:rPr lang="en-US" sz="1400" b="1" dirty="0">
                <a:solidFill>
                  <a:srgbClr val="F8BC28"/>
                </a:solidFill>
                <a:latin typeface="Montserrat"/>
              </a:rPr>
              <a:t>Main technical parameter</a:t>
            </a:r>
            <a:br>
              <a:rPr lang="en-US" sz="1400" b="1" dirty="0">
                <a:solidFill>
                  <a:srgbClr val="F8BC28"/>
                </a:solidFill>
                <a:latin typeface="Montserrat"/>
              </a:rPr>
            </a:br>
            <a:endParaRPr lang="en-US" sz="1400" b="1" dirty="0">
              <a:solidFill>
                <a:srgbClr val="F8BC28"/>
              </a:solidFill>
              <a:latin typeface="Montserrat"/>
            </a:endParaRPr>
          </a:p>
          <a:p>
            <a:r>
              <a:rPr lang="en-US" sz="1200" dirty="0"/>
              <a:t>normal small workover depth(m) </a:t>
            </a:r>
            <a:r>
              <a:rPr lang="ar-EG" sz="1200" dirty="0"/>
              <a:t>4</a:t>
            </a:r>
            <a:r>
              <a:rPr lang="en-US" sz="1200" dirty="0"/>
              <a:t>600（2-7/8″ oil tube）</a:t>
            </a:r>
          </a:p>
          <a:p>
            <a:r>
              <a:rPr lang="en-US" sz="1200" dirty="0"/>
              <a:t>rated hook load(</a:t>
            </a:r>
            <a:r>
              <a:rPr lang="en-US" sz="1200" dirty="0" err="1"/>
              <a:t>kN</a:t>
            </a:r>
            <a:r>
              <a:rPr lang="en-US" sz="1200" dirty="0"/>
              <a:t>) 500</a:t>
            </a:r>
          </a:p>
          <a:p>
            <a:r>
              <a:rPr lang="en-US" sz="1200" dirty="0"/>
              <a:t> max. hook load (</a:t>
            </a:r>
            <a:r>
              <a:rPr lang="en-US" sz="1200" dirty="0" err="1"/>
              <a:t>kN</a:t>
            </a:r>
            <a:r>
              <a:rPr lang="en-US" sz="1200" dirty="0"/>
              <a:t>) 750</a:t>
            </a:r>
          </a:p>
          <a:p>
            <a:r>
              <a:rPr lang="en-US" sz="1200" dirty="0"/>
              <a:t>rated power of engine (hp) </a:t>
            </a:r>
            <a:r>
              <a:rPr lang="ar-EG" sz="1200" dirty="0"/>
              <a:t>4</a:t>
            </a:r>
            <a:r>
              <a:rPr lang="en-US" sz="1200" dirty="0"/>
              <a:t>40</a:t>
            </a:r>
          </a:p>
          <a:p>
            <a:r>
              <a:rPr lang="en-US" sz="1200" dirty="0"/>
              <a:t>height of mast (m) 23.5</a:t>
            </a:r>
          </a:p>
          <a:p>
            <a:r>
              <a:rPr lang="en-US" sz="1200" dirty="0"/>
              <a:t>traveling system 4×5</a:t>
            </a:r>
          </a:p>
          <a:p>
            <a:r>
              <a:rPr lang="en-US" sz="1200" dirty="0"/>
              <a:t>Dia. Of wire line (mm) </a:t>
            </a:r>
            <a:r>
              <a:rPr lang="el-GR" sz="1200" dirty="0"/>
              <a:t>φ22</a:t>
            </a:r>
            <a:endParaRPr lang="en-US" sz="1200" dirty="0"/>
          </a:p>
          <a:p>
            <a:pPr marL="0" lvl="0" indent="0" algn="l" rtl="0">
              <a:spcBef>
                <a:spcPts val="0"/>
              </a:spcBef>
              <a:spcAft>
                <a:spcPts val="0"/>
              </a:spcAft>
              <a:buNone/>
            </a:pPr>
            <a:endParaRPr sz="1200" dirty="0"/>
          </a:p>
        </p:txBody>
      </p:sp>
      <p:sp>
        <p:nvSpPr>
          <p:cNvPr id="1149" name="Google Shape;1149;p50"/>
          <p:cNvSpPr txBox="1">
            <a:spLocks noGrp="1"/>
          </p:cNvSpPr>
          <p:nvPr>
            <p:ph type="body" idx="4294967295"/>
          </p:nvPr>
        </p:nvSpPr>
        <p:spPr>
          <a:xfrm>
            <a:off x="1448554" y="4800039"/>
            <a:ext cx="5996363" cy="691175"/>
          </a:xfrm>
          <a:prstGeom prst="rect">
            <a:avLst/>
          </a:prstGeom>
        </p:spPr>
        <p:txBody>
          <a:bodyPr spcFirstLastPara="1" wrap="square" lIns="91425" tIns="91425" rIns="91425" bIns="91425" anchor="t" anchorCtr="0">
            <a:noAutofit/>
          </a:bodyPr>
          <a:lstStyle/>
          <a:p>
            <a:pPr marL="127000" indent="0">
              <a:buNone/>
            </a:pPr>
            <a:r>
              <a:rPr lang="en-US" sz="1400" b="1" dirty="0">
                <a:solidFill>
                  <a:srgbClr val="3E516C"/>
                </a:solidFill>
                <a:latin typeface="Montserrat"/>
              </a:rPr>
              <a:t>The mast is up to the API SPEC 4F working height： 23.5m</a:t>
            </a:r>
          </a:p>
          <a:p>
            <a:pPr marL="0" lvl="0" indent="0" algn="l" rtl="0">
              <a:spcBef>
                <a:spcPts val="0"/>
              </a:spcBef>
              <a:spcAft>
                <a:spcPts val="0"/>
              </a:spcAft>
              <a:buNone/>
            </a:pPr>
            <a:endParaRPr sz="1200" dirty="0"/>
          </a:p>
        </p:txBody>
      </p:sp>
      <p:cxnSp>
        <p:nvCxnSpPr>
          <p:cNvPr id="1152" name="Google Shape;1152;p50"/>
          <p:cNvCxnSpPr>
            <a:cxnSpLocks/>
          </p:cNvCxnSpPr>
          <p:nvPr/>
        </p:nvCxnSpPr>
        <p:spPr>
          <a:xfrm>
            <a:off x="4572000" y="1828800"/>
            <a:ext cx="0" cy="2156346"/>
          </a:xfrm>
          <a:prstGeom prst="straightConnector1">
            <a:avLst/>
          </a:prstGeom>
          <a:noFill/>
          <a:ln w="9525" cap="flat" cmpd="sng">
            <a:solidFill>
              <a:srgbClr val="F8BC28"/>
            </a:solidFill>
            <a:prstDash val="dash"/>
            <a:round/>
            <a:headEnd type="none" w="med" len="med"/>
            <a:tailEnd type="none" w="med" len="med"/>
          </a:ln>
        </p:spPr>
      </p:cxnSp>
      <p:sp>
        <p:nvSpPr>
          <p:cNvPr id="1155" name="Google Shape;1155;p50"/>
          <p:cNvSpPr txBox="1">
            <a:spLocks noGrp="1"/>
          </p:cNvSpPr>
          <p:nvPr>
            <p:ph type="ctrTitle"/>
          </p:nvPr>
        </p:nvSpPr>
        <p:spPr>
          <a:xfrm>
            <a:off x="2173500" y="0"/>
            <a:ext cx="4896600" cy="1605630"/>
          </a:xfrm>
          <a:prstGeom prst="rect">
            <a:avLst/>
          </a:prstGeom>
        </p:spPr>
        <p:txBody>
          <a:bodyPr spcFirstLastPara="1" wrap="square" lIns="91425" tIns="91425" rIns="91425" bIns="91425" anchor="b" anchorCtr="0">
            <a:noAutofit/>
          </a:bodyPr>
          <a:lstStyle/>
          <a:p>
            <a:r>
              <a:rPr lang="en-US" dirty="0"/>
              <a:t>Technical </a:t>
            </a:r>
            <a:r>
              <a:rPr lang="en-US" b="1" dirty="0">
                <a:solidFill>
                  <a:srgbClr val="F8BC28"/>
                </a:solidFill>
              </a:rPr>
              <a:t>Agreement</a:t>
            </a:r>
            <a:r>
              <a:rPr lang="en-US" dirty="0"/>
              <a:t> for XJ</a:t>
            </a:r>
            <a:r>
              <a:rPr lang="ar-EG" dirty="0"/>
              <a:t>3</a:t>
            </a:r>
            <a:r>
              <a:rPr lang="en-US" dirty="0"/>
              <a:t>50J workover rig</a:t>
            </a:r>
            <a:br>
              <a:rPr lang="en-US" dirty="0"/>
            </a:br>
            <a:endParaRPr dirty="0"/>
          </a:p>
        </p:txBody>
      </p:sp>
      <p:pic>
        <p:nvPicPr>
          <p:cNvPr id="16" name="Picture 2" descr="C:\Users\gio\Desktop\70178db8-4680-4de8-9090-20c7c6f32ba6.jfif">
            <a:extLst>
              <a:ext uri="{FF2B5EF4-FFF2-40B4-BE49-F238E27FC236}">
                <a16:creationId xmlns="" xmlns:a16="http://schemas.microsoft.com/office/drawing/2014/main" id="{AAC465CC-E665-4477-97BC-C111D4CAD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339" y="3833671"/>
            <a:ext cx="2372516" cy="966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C:\Users\gio\Downloads\WhatsApp Image 2020-12-07 at 1.16.41 PM.jpeg">
            <a:extLst>
              <a:ext uri="{FF2B5EF4-FFF2-40B4-BE49-F238E27FC236}">
                <a16:creationId xmlns="" xmlns:a16="http://schemas.microsoft.com/office/drawing/2014/main" id="{BBAA8479-FF9B-42E3-BBF2-B2F9D48EF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394" y="1389582"/>
            <a:ext cx="1742895" cy="946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3" descr="C:\Users\gio\Downloads\WhatsApp Image 2020-12-21 at 4.10.49 PM.jpeg">
            <a:extLst>
              <a:ext uri="{FF2B5EF4-FFF2-40B4-BE49-F238E27FC236}">
                <a16:creationId xmlns="" xmlns:a16="http://schemas.microsoft.com/office/drawing/2014/main" id="{08F881EC-379B-4958-A7D3-8381E8EE2E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180" y="3715852"/>
            <a:ext cx="1774030" cy="966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5" y="612775"/>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Wire line and mud </a:t>
            </a:r>
            <a:r>
              <a:rPr lang="en-US" dirty="0" smtClean="0"/>
              <a:t>logger</a:t>
            </a:r>
            <a:endParaRPr lang="en-US" dirty="0"/>
          </a:p>
        </p:txBody>
      </p:sp>
      <p:pic>
        <p:nvPicPr>
          <p:cNvPr id="2051" name="Picture 3" descr="C:\Users\gio\Desktop\media_041_041d7407-5928-4b27-abeb-6574a7a98e0b_phpxkBQX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136"/>
            <a:ext cx="2437246" cy="2591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gio\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2671055"/>
            <a:ext cx="3341140" cy="24724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io\Desktop\P_20150919_171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575" y="1164435"/>
            <a:ext cx="2900506" cy="2147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io\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199" y="3092978"/>
            <a:ext cx="3947089" cy="1628598"/>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5" y="682628"/>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170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57"/>
          <p:cNvSpPr txBox="1">
            <a:spLocks noGrp="1"/>
          </p:cNvSpPr>
          <p:nvPr>
            <p:ph type="subTitle" idx="1"/>
          </p:nvPr>
        </p:nvSpPr>
        <p:spPr>
          <a:xfrm>
            <a:off x="2122200" y="2765302"/>
            <a:ext cx="4899600" cy="12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b="1" dirty="0">
                <a:solidFill>
                  <a:srgbClr val="374957"/>
                </a:solidFill>
              </a:rPr>
              <a:t>Does anyone have any questions?</a:t>
            </a:r>
            <a:endParaRPr b="1" dirty="0">
              <a:solidFill>
                <a:srgbClr val="374957"/>
              </a:solidFill>
            </a:endParaRPr>
          </a:p>
        </p:txBody>
      </p:sp>
      <p:sp>
        <p:nvSpPr>
          <p:cNvPr id="1335" name="Google Shape;1335;p57"/>
          <p:cNvSpPr txBox="1">
            <a:spLocks noGrp="1"/>
          </p:cNvSpPr>
          <p:nvPr>
            <p:ph type="title"/>
          </p:nvPr>
        </p:nvSpPr>
        <p:spPr>
          <a:xfrm>
            <a:off x="2122200" y="1826900"/>
            <a:ext cx="4899600" cy="93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Thanks!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ctrTitle" idx="2"/>
          </p:nvPr>
        </p:nvSpPr>
        <p:spPr>
          <a:xfrm>
            <a:off x="505315" y="313736"/>
            <a:ext cx="8265459" cy="1057835"/>
          </a:xfrm>
          <a:prstGeom prst="rect">
            <a:avLst/>
          </a:prstGeom>
        </p:spPr>
        <p:txBody>
          <a:bodyPr spcFirstLastPara="1" wrap="square" lIns="91425" tIns="91425" rIns="91425" bIns="91425" anchor="b" anchorCtr="0">
            <a:noAutofit/>
          </a:bodyPr>
          <a:lstStyle/>
          <a:p>
            <a:pPr algn="l"/>
            <a:r>
              <a:rPr lang="en-US" sz="1800" dirty="0"/>
              <a:t>-</a:t>
            </a:r>
            <a:r>
              <a:rPr lang="en-US" sz="1600" dirty="0"/>
              <a:t>We providing mainly </a:t>
            </a:r>
            <a:r>
              <a:rPr lang="en-US" sz="1600" dirty="0">
                <a:solidFill>
                  <a:srgbClr val="FF0000"/>
                </a:solidFill>
              </a:rPr>
              <a:t>Nondestructive Testing Services (NDT), </a:t>
            </a:r>
            <a:r>
              <a:rPr lang="en-US" sz="1600" dirty="0"/>
              <a:t>with Certified and qualified Inspectors, according to the requirements of different standards, as </a:t>
            </a:r>
            <a:r>
              <a:rPr lang="en-US" sz="1600" dirty="0">
                <a:solidFill>
                  <a:srgbClr val="FF0000"/>
                </a:solidFill>
              </a:rPr>
              <a:t>API, IPIA, LEEA, DROPS and IADC.</a:t>
            </a:r>
          </a:p>
        </p:txBody>
      </p:sp>
      <p:sp>
        <p:nvSpPr>
          <p:cNvPr id="6" name="Google Shape;289;p30">
            <a:extLst>
              <a:ext uri="{FF2B5EF4-FFF2-40B4-BE49-F238E27FC236}">
                <a16:creationId xmlns="" xmlns:a16="http://schemas.microsoft.com/office/drawing/2014/main" id="{04FC3882-711F-4EFD-9B00-526BE01B3143}"/>
              </a:ext>
            </a:extLst>
          </p:cNvPr>
          <p:cNvSpPr txBox="1">
            <a:spLocks/>
          </p:cNvSpPr>
          <p:nvPr/>
        </p:nvSpPr>
        <p:spPr>
          <a:xfrm>
            <a:off x="576406" y="2003910"/>
            <a:ext cx="8265459" cy="7712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314256"/>
              </a:buClr>
              <a:buSzPts val="1200"/>
              <a:buFont typeface="Montserrat"/>
              <a:buNone/>
              <a:defRPr sz="1200" b="0" i="0" u="none" strike="noStrike" cap="none">
                <a:solidFill>
                  <a:srgbClr val="314256"/>
                </a:solidFill>
                <a:latin typeface="Montserrat"/>
                <a:ea typeface="Montserrat"/>
                <a:cs typeface="Montserrat"/>
                <a:sym typeface="Montserrat"/>
              </a:defRPr>
            </a:lvl1pPr>
            <a:lvl2pPr marR="0" lvl="1"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2pPr>
            <a:lvl3pPr marR="0" lvl="2"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3pPr>
            <a:lvl4pPr marR="0" lvl="3"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4pPr>
            <a:lvl5pPr marR="0" lvl="4"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5pPr>
            <a:lvl6pPr marR="0" lvl="5"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6pPr>
            <a:lvl7pPr marR="0" lvl="6"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7pPr>
            <a:lvl8pPr marR="0" lvl="7"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8pPr>
            <a:lvl9pPr marR="0" lvl="8"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9pPr>
          </a:lstStyle>
          <a:p>
            <a:pPr algn="l"/>
            <a:r>
              <a:rPr lang="en-US" sz="1800" dirty="0"/>
              <a:t>-</a:t>
            </a:r>
            <a:r>
              <a:rPr lang="en-US" sz="1600" dirty="0">
                <a:solidFill>
                  <a:srgbClr val="FF0000"/>
                </a:solidFill>
              </a:rPr>
              <a:t>MK&amp;EPIS </a:t>
            </a:r>
            <a:r>
              <a:rPr lang="en-US" sz="1600" dirty="0"/>
              <a:t>is a full service nondestructive testing company with specialized data acquisition equipment and reporting capabilities.</a:t>
            </a:r>
          </a:p>
          <a:p>
            <a:pPr algn="l"/>
            <a:r>
              <a:rPr lang="en-US" sz="1800" dirty="0"/>
              <a:t> </a:t>
            </a:r>
            <a:endParaRPr lang="en-US" sz="1800" dirty="0">
              <a:solidFill>
                <a:srgbClr val="FF0000"/>
              </a:solidFill>
            </a:endParaRPr>
          </a:p>
        </p:txBody>
      </p:sp>
      <p:sp>
        <p:nvSpPr>
          <p:cNvPr id="7" name="Google Shape;289;p30">
            <a:extLst>
              <a:ext uri="{FF2B5EF4-FFF2-40B4-BE49-F238E27FC236}">
                <a16:creationId xmlns="" xmlns:a16="http://schemas.microsoft.com/office/drawing/2014/main" id="{165A76F0-0055-4667-ABCC-B22460D1C813}"/>
              </a:ext>
            </a:extLst>
          </p:cNvPr>
          <p:cNvSpPr txBox="1">
            <a:spLocks/>
          </p:cNvSpPr>
          <p:nvPr/>
        </p:nvSpPr>
        <p:spPr>
          <a:xfrm>
            <a:off x="505316" y="3561215"/>
            <a:ext cx="8265459" cy="7712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314256"/>
              </a:buClr>
              <a:buSzPts val="1200"/>
              <a:buFont typeface="Montserrat"/>
              <a:buNone/>
              <a:defRPr sz="1200" b="0" i="0" u="none" strike="noStrike" cap="none">
                <a:solidFill>
                  <a:srgbClr val="314256"/>
                </a:solidFill>
                <a:latin typeface="Montserrat"/>
                <a:ea typeface="Montserrat"/>
                <a:cs typeface="Montserrat"/>
                <a:sym typeface="Montserrat"/>
              </a:defRPr>
            </a:lvl1pPr>
            <a:lvl2pPr marR="0" lvl="1"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2pPr>
            <a:lvl3pPr marR="0" lvl="2"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3pPr>
            <a:lvl4pPr marR="0" lvl="3"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4pPr>
            <a:lvl5pPr marR="0" lvl="4"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5pPr>
            <a:lvl6pPr marR="0" lvl="5"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6pPr>
            <a:lvl7pPr marR="0" lvl="6"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7pPr>
            <a:lvl8pPr marR="0" lvl="7"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8pPr>
            <a:lvl9pPr marR="0" lvl="8"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9pPr>
          </a:lstStyle>
          <a:p>
            <a:pPr algn="l"/>
            <a:r>
              <a:rPr lang="en-US" sz="1600" dirty="0"/>
              <a:t>-All technicians are certified in accordance with the American Society for Nondestructive Testing, Recommended Practice SNT-TC-1A. </a:t>
            </a:r>
            <a:endParaRPr lang="en-US" sz="1600" dirty="0">
              <a:solidFill>
                <a:srgbClr val="FF0000"/>
              </a:solidFill>
            </a:endParaRPr>
          </a:p>
        </p:txBody>
      </p:sp>
      <p:sp>
        <p:nvSpPr>
          <p:cNvPr id="3" name="Rectangle 2"/>
          <p:cNvSpPr/>
          <p:nvPr/>
        </p:nvSpPr>
        <p:spPr>
          <a:xfrm>
            <a:off x="609599" y="1465881"/>
            <a:ext cx="8199075" cy="523220"/>
          </a:xfrm>
          <a:prstGeom prst="rect">
            <a:avLst/>
          </a:prstGeom>
        </p:spPr>
        <p:txBody>
          <a:bodyPr wrap="square">
            <a:spAutoFit/>
          </a:bodyPr>
          <a:lstStyle/>
          <a:p>
            <a:pPr algn="r" rtl="1"/>
            <a:r>
              <a:rPr lang="ar-EG" dirty="0"/>
              <a:t>-يقدم بشكل أساسي خدمات الاختبارات غير التدميرية </a:t>
            </a:r>
            <a:r>
              <a:rPr lang="en-US" dirty="0"/>
              <a:t>(NDT) ، </a:t>
            </a:r>
            <a:r>
              <a:rPr lang="ar-EG" dirty="0"/>
              <a:t>مع مفتشين معتمدين ومؤهلين ، وفقًا لمتطلبات المعايير المختلفة ، مثل</a:t>
            </a:r>
            <a:r>
              <a:rPr lang="en-US"/>
              <a:t> </a:t>
            </a:r>
            <a:r>
              <a:rPr lang="en-US" sz="1400">
                <a:solidFill>
                  <a:srgbClr val="FF0000"/>
                </a:solidFill>
              </a:rPr>
              <a:t>API, IPIA, LEEA, DROPS and IADC.</a:t>
            </a:r>
            <a:r>
              <a:rPr lang="en-US"/>
              <a:t> </a:t>
            </a:r>
            <a:endParaRPr lang="en-US" dirty="0"/>
          </a:p>
        </p:txBody>
      </p:sp>
      <p:sp>
        <p:nvSpPr>
          <p:cNvPr id="4" name="Rectangle 3"/>
          <p:cNvSpPr/>
          <p:nvPr/>
        </p:nvSpPr>
        <p:spPr>
          <a:xfrm>
            <a:off x="661466" y="2940643"/>
            <a:ext cx="8180399" cy="307777"/>
          </a:xfrm>
          <a:prstGeom prst="rect">
            <a:avLst/>
          </a:prstGeom>
        </p:spPr>
        <p:txBody>
          <a:bodyPr wrap="square">
            <a:spAutoFit/>
          </a:bodyPr>
          <a:lstStyle/>
          <a:p>
            <a:pPr algn="r" rtl="1"/>
            <a:r>
              <a:rPr lang="en-US" sz="1400" dirty="0">
                <a:solidFill>
                  <a:srgbClr val="FF0000"/>
                </a:solidFill>
              </a:rPr>
              <a:t>MK&amp;EPIS  </a:t>
            </a:r>
            <a:r>
              <a:rPr lang="ar-EG" dirty="0"/>
              <a:t>هي شركة اختبار غير مدمرة ذات خدمة كاملة مع معدات اكتساب البيانات المتخصصة وقدرات إعداد التقارير.</a:t>
            </a:r>
            <a:endParaRPr lang="en-US" dirty="0"/>
          </a:p>
        </p:txBody>
      </p:sp>
      <p:sp>
        <p:nvSpPr>
          <p:cNvPr id="5" name="Rectangle 4"/>
          <p:cNvSpPr/>
          <p:nvPr/>
        </p:nvSpPr>
        <p:spPr>
          <a:xfrm>
            <a:off x="66044" y="4347286"/>
            <a:ext cx="6978567" cy="307777"/>
          </a:xfrm>
          <a:prstGeom prst="rect">
            <a:avLst/>
          </a:prstGeom>
        </p:spPr>
        <p:txBody>
          <a:bodyPr wrap="square">
            <a:spAutoFit/>
          </a:bodyPr>
          <a:lstStyle/>
          <a:p>
            <a:pPr algn="r" rtl="1"/>
            <a:r>
              <a:rPr lang="ar-EG" dirty="0"/>
              <a:t>-جميع الفنيين معتمدين وفقًا للجمعية الأمريكية للاختبارات غير التدميرية ، الممارسة الموصى بها</a:t>
            </a:r>
            <a:r>
              <a:rPr lang="en-US" dirty="0"/>
              <a:t>SNT-TC-1A.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6" y="4630752"/>
            <a:ext cx="1464176" cy="96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65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71"/>
        <p:cNvGrpSpPr/>
        <p:nvPr/>
      </p:nvGrpSpPr>
      <p:grpSpPr>
        <a:xfrm>
          <a:off x="0" y="0"/>
          <a:ext cx="0" cy="0"/>
          <a:chOff x="0" y="0"/>
          <a:chExt cx="0" cy="0"/>
        </a:xfrm>
      </p:grpSpPr>
      <p:sp>
        <p:nvSpPr>
          <p:cNvPr id="373" name="Google Shape;373;p35"/>
          <p:cNvSpPr txBox="1">
            <a:spLocks noGrp="1"/>
          </p:cNvSpPr>
          <p:nvPr>
            <p:ph type="subTitle" idx="1"/>
          </p:nvPr>
        </p:nvSpPr>
        <p:spPr>
          <a:xfrm>
            <a:off x="815421" y="1665614"/>
            <a:ext cx="2086200" cy="31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ontserrat ExtraBold"/>
                <a:ea typeface="Montserrat ExtraBold"/>
                <a:cs typeface="Montserrat ExtraBold"/>
                <a:sym typeface="Montserrat ExtraBold"/>
              </a:rPr>
              <a:t>Vision </a:t>
            </a:r>
            <a:endParaRPr dirty="0">
              <a:solidFill>
                <a:srgbClr val="3E516C"/>
              </a:solidFill>
              <a:latin typeface="Montserrat ExtraBold"/>
              <a:ea typeface="Montserrat ExtraBold"/>
              <a:cs typeface="Montserrat ExtraBold"/>
              <a:sym typeface="Montserrat ExtraBold"/>
            </a:endParaRPr>
          </a:p>
        </p:txBody>
      </p:sp>
      <p:sp>
        <p:nvSpPr>
          <p:cNvPr id="374" name="Google Shape;374;p35"/>
          <p:cNvSpPr txBox="1">
            <a:spLocks noGrp="1"/>
          </p:cNvSpPr>
          <p:nvPr>
            <p:ph type="subTitle" idx="4"/>
          </p:nvPr>
        </p:nvSpPr>
        <p:spPr>
          <a:xfrm>
            <a:off x="4038479" y="1665614"/>
            <a:ext cx="2086200" cy="31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3E516C"/>
                </a:solidFill>
                <a:latin typeface="Montserrat ExtraBold"/>
                <a:ea typeface="Montserrat ExtraBold"/>
                <a:cs typeface="Montserrat ExtraBold"/>
                <a:sym typeface="Montserrat ExtraBold"/>
              </a:rPr>
              <a:t>Mission</a:t>
            </a:r>
            <a:endParaRPr dirty="0">
              <a:solidFill>
                <a:srgbClr val="3E516C"/>
              </a:solidFill>
              <a:latin typeface="Montserrat ExtraBold"/>
              <a:ea typeface="Montserrat ExtraBold"/>
              <a:cs typeface="Montserrat ExtraBold"/>
              <a:sym typeface="Montserrat ExtraBold"/>
            </a:endParaRPr>
          </a:p>
        </p:txBody>
      </p:sp>
      <p:grpSp>
        <p:nvGrpSpPr>
          <p:cNvPr id="375" name="Google Shape;375;p35"/>
          <p:cNvGrpSpPr/>
          <p:nvPr/>
        </p:nvGrpSpPr>
        <p:grpSpPr>
          <a:xfrm>
            <a:off x="4309152" y="954036"/>
            <a:ext cx="627680" cy="517457"/>
            <a:chOff x="3596938" y="1896588"/>
            <a:chExt cx="454500" cy="393600"/>
          </a:xfrm>
        </p:grpSpPr>
        <p:sp>
          <p:nvSpPr>
            <p:cNvPr id="376" name="Google Shape;376;p35"/>
            <p:cNvSpPr/>
            <p:nvPr/>
          </p:nvSpPr>
          <p:spPr>
            <a:xfrm>
              <a:off x="3596938" y="1896588"/>
              <a:ext cx="454500" cy="393600"/>
            </a:xfrm>
            <a:prstGeom prst="hexagon">
              <a:avLst>
                <a:gd name="adj" fmla="val 25000"/>
                <a:gd name="vf" fmla="val 115470"/>
              </a:avLst>
            </a:prstGeom>
            <a:solidFill>
              <a:srgbClr val="3E516C"/>
            </a:solid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35"/>
            <p:cNvGrpSpPr/>
            <p:nvPr/>
          </p:nvGrpSpPr>
          <p:grpSpPr>
            <a:xfrm>
              <a:off x="3716965" y="1999159"/>
              <a:ext cx="214446" cy="188457"/>
              <a:chOff x="2085450" y="2057100"/>
              <a:chExt cx="481900" cy="423500"/>
            </a:xfrm>
          </p:grpSpPr>
          <p:sp>
            <p:nvSpPr>
              <p:cNvPr id="378" name="Google Shape;378;p35"/>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9" name="Google Shape;379;p35"/>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0" name="Google Shape;380;p35"/>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381" name="Google Shape;381;p35"/>
          <p:cNvGrpSpPr/>
          <p:nvPr/>
        </p:nvGrpSpPr>
        <p:grpSpPr>
          <a:xfrm>
            <a:off x="7785536" y="950495"/>
            <a:ext cx="624537" cy="517457"/>
            <a:chOff x="6119163" y="1896575"/>
            <a:chExt cx="454500" cy="393600"/>
          </a:xfrm>
        </p:grpSpPr>
        <p:sp>
          <p:nvSpPr>
            <p:cNvPr id="382" name="Google Shape;382;p35"/>
            <p:cNvSpPr/>
            <p:nvPr/>
          </p:nvSpPr>
          <p:spPr>
            <a:xfrm>
              <a:off x="6119163" y="1896575"/>
              <a:ext cx="454500" cy="393600"/>
            </a:xfrm>
            <a:prstGeom prst="hexagon">
              <a:avLst>
                <a:gd name="adj" fmla="val 25000"/>
                <a:gd name="vf" fmla="val 115470"/>
              </a:avLst>
            </a:prstGeom>
            <a:solidFill>
              <a:srgbClr val="3E516C"/>
            </a:solid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35"/>
            <p:cNvGrpSpPr/>
            <p:nvPr/>
          </p:nvGrpSpPr>
          <p:grpSpPr>
            <a:xfrm>
              <a:off x="6243739" y="1992092"/>
              <a:ext cx="205373" cy="202576"/>
              <a:chOff x="2084100" y="4400250"/>
              <a:chExt cx="486550" cy="479925"/>
            </a:xfrm>
          </p:grpSpPr>
          <p:sp>
            <p:nvSpPr>
              <p:cNvPr id="384" name="Google Shape;384;p35"/>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5" name="Google Shape;385;p35"/>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6" name="Google Shape;386;p35"/>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7" name="Google Shape;387;p35"/>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 name="Google Shape;388;p35"/>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9" name="Google Shape;389;p35"/>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392" name="Google Shape;392;p35"/>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5</a:t>
            </a:fld>
            <a:endParaRPr/>
          </a:p>
        </p:txBody>
      </p:sp>
      <p:grpSp>
        <p:nvGrpSpPr>
          <p:cNvPr id="393" name="Google Shape;393;p35"/>
          <p:cNvGrpSpPr/>
          <p:nvPr/>
        </p:nvGrpSpPr>
        <p:grpSpPr>
          <a:xfrm>
            <a:off x="951586" y="956431"/>
            <a:ext cx="627680" cy="517457"/>
            <a:chOff x="950125" y="1896550"/>
            <a:chExt cx="454500" cy="393600"/>
          </a:xfrm>
        </p:grpSpPr>
        <p:sp>
          <p:nvSpPr>
            <p:cNvPr id="394" name="Google Shape;394;p35"/>
            <p:cNvSpPr/>
            <p:nvPr/>
          </p:nvSpPr>
          <p:spPr>
            <a:xfrm>
              <a:off x="950125" y="1896550"/>
              <a:ext cx="454500" cy="393600"/>
            </a:xfrm>
            <a:prstGeom prst="hexagon">
              <a:avLst>
                <a:gd name="adj" fmla="val 25000"/>
                <a:gd name="vf" fmla="val 115470"/>
              </a:avLst>
            </a:prstGeom>
            <a:solidFill>
              <a:srgbClr val="3E516C"/>
            </a:solid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5"/>
            <p:cNvGrpSpPr/>
            <p:nvPr/>
          </p:nvGrpSpPr>
          <p:grpSpPr>
            <a:xfrm>
              <a:off x="1083154" y="1999129"/>
              <a:ext cx="188442" cy="188442"/>
              <a:chOff x="5660400" y="238125"/>
              <a:chExt cx="481825" cy="481825"/>
            </a:xfrm>
          </p:grpSpPr>
          <p:sp>
            <p:nvSpPr>
              <p:cNvPr id="396" name="Google Shape;396;p3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7" name="Google Shape;397;p3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399" name="Google Shape;399;p35"/>
          <p:cNvSpPr txBox="1">
            <a:spLocks noGrp="1"/>
          </p:cNvSpPr>
          <p:nvPr>
            <p:ph type="subTitle" idx="3"/>
          </p:nvPr>
        </p:nvSpPr>
        <p:spPr>
          <a:xfrm>
            <a:off x="137604" y="1946589"/>
            <a:ext cx="2389027" cy="23607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be the preferred </a:t>
            </a:r>
            <a:r>
              <a:rPr lang="en-US" dirty="0">
                <a:solidFill>
                  <a:srgbClr val="FF0000"/>
                </a:solidFill>
              </a:rPr>
              <a:t>EPIS Provider</a:t>
            </a:r>
          </a:p>
          <a:p>
            <a:pPr marL="0" lvl="0" indent="0" algn="l" rtl="0">
              <a:spcBef>
                <a:spcPts val="0"/>
              </a:spcBef>
              <a:spcAft>
                <a:spcPts val="0"/>
              </a:spcAft>
              <a:buNone/>
            </a:pPr>
            <a:endParaRPr lang="en-US" dirty="0">
              <a:solidFill>
                <a:srgbClr val="FF0000"/>
              </a:solidFill>
            </a:endParaRPr>
          </a:p>
          <a:p>
            <a:pPr marL="0" lvl="0" indent="0" algn="l" rtl="0">
              <a:spcBef>
                <a:spcPts val="0"/>
              </a:spcBef>
              <a:spcAft>
                <a:spcPts val="0"/>
              </a:spcAft>
              <a:buNone/>
            </a:pPr>
            <a:r>
              <a:rPr lang="en-US" dirty="0">
                <a:solidFill>
                  <a:srgbClr val="FF0000"/>
                </a:solidFill>
              </a:rPr>
              <a:t> </a:t>
            </a:r>
            <a:r>
              <a:rPr lang="en-US" dirty="0"/>
              <a:t>with sustainable excellence to the oils &amp; gas industry with world class health safety, environment&amp; quality standard </a:t>
            </a:r>
            <a:endParaRPr dirty="0"/>
          </a:p>
        </p:txBody>
      </p:sp>
      <p:sp>
        <p:nvSpPr>
          <p:cNvPr id="400" name="Google Shape;400;p35"/>
          <p:cNvSpPr txBox="1">
            <a:spLocks noGrp="1"/>
          </p:cNvSpPr>
          <p:nvPr>
            <p:ph type="subTitle" idx="6"/>
          </p:nvPr>
        </p:nvSpPr>
        <p:spPr>
          <a:xfrm>
            <a:off x="7650359" y="1713402"/>
            <a:ext cx="1233690" cy="3111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Montserrat ExtraBold"/>
                <a:ea typeface="Montserrat ExtraBold"/>
                <a:cs typeface="Montserrat ExtraBold"/>
                <a:sym typeface="Montserrat ExtraBold"/>
              </a:rPr>
              <a:t>Value</a:t>
            </a:r>
            <a:endParaRPr dirty="0"/>
          </a:p>
        </p:txBody>
      </p:sp>
      <p:sp>
        <p:nvSpPr>
          <p:cNvPr id="401" name="Google Shape;401;p35"/>
          <p:cNvSpPr txBox="1">
            <a:spLocks noGrp="1"/>
          </p:cNvSpPr>
          <p:nvPr>
            <p:ph type="subTitle" idx="7"/>
          </p:nvPr>
        </p:nvSpPr>
        <p:spPr>
          <a:xfrm>
            <a:off x="7036312" y="2117550"/>
            <a:ext cx="2014500" cy="2286008"/>
          </a:xfrm>
          <a:prstGeom prst="rect">
            <a:avLst/>
          </a:prstGeom>
        </p:spPr>
        <p:txBody>
          <a:bodyPr spcFirstLastPara="1" wrap="square" lIns="91425" tIns="91425" rIns="91425" bIns="91425" anchor="t" anchorCtr="0">
            <a:noAutofit/>
          </a:bodyPr>
          <a:lstStyle/>
          <a:p>
            <a:pPr marL="0" indent="0"/>
            <a:r>
              <a:rPr lang="en-US" dirty="0"/>
              <a:t>Health </a:t>
            </a:r>
            <a:r>
              <a:rPr lang="en-US" dirty="0">
                <a:solidFill>
                  <a:srgbClr val="FF0000"/>
                </a:solidFill>
              </a:rPr>
              <a:t>safety</a:t>
            </a:r>
            <a:r>
              <a:rPr lang="en-US" dirty="0"/>
              <a:t>, Environment &amp; </a:t>
            </a:r>
          </a:p>
          <a:p>
            <a:pPr marL="0" indent="0"/>
            <a:r>
              <a:rPr lang="en-US" dirty="0">
                <a:solidFill>
                  <a:srgbClr val="FF0000"/>
                </a:solidFill>
              </a:rPr>
              <a:t>Quality</a:t>
            </a:r>
            <a:r>
              <a:rPr lang="en-US" dirty="0"/>
              <a:t> must come first in everything we do in our business.</a:t>
            </a:r>
          </a:p>
          <a:p>
            <a:pPr marL="0" lvl="0" indent="0" algn="l" rtl="0">
              <a:spcBef>
                <a:spcPts val="0"/>
              </a:spcBef>
              <a:spcAft>
                <a:spcPts val="0"/>
              </a:spcAft>
              <a:buNone/>
            </a:pPr>
            <a:endParaRPr dirty="0"/>
          </a:p>
        </p:txBody>
      </p:sp>
      <p:sp>
        <p:nvSpPr>
          <p:cNvPr id="402" name="Google Shape;402;p35"/>
          <p:cNvSpPr txBox="1">
            <a:spLocks noGrp="1"/>
          </p:cNvSpPr>
          <p:nvPr>
            <p:ph type="subTitle" idx="5"/>
          </p:nvPr>
        </p:nvSpPr>
        <p:spPr>
          <a:xfrm>
            <a:off x="3019624" y="1986626"/>
            <a:ext cx="3489460" cy="3156873"/>
          </a:xfrm>
          <a:prstGeom prst="rect">
            <a:avLst/>
          </a:prstGeom>
        </p:spPr>
        <p:txBody>
          <a:bodyPr spcFirstLastPara="1" wrap="square" lIns="91425" tIns="91425" rIns="91425" bIns="91425" anchor="t" anchorCtr="0">
            <a:noAutofit/>
          </a:bodyPr>
          <a:lstStyle/>
          <a:p>
            <a:pPr marL="0" indent="0"/>
            <a:r>
              <a:rPr lang="en-US" dirty="0"/>
              <a:t>Is to provide high </a:t>
            </a:r>
            <a:r>
              <a:rPr lang="en-US" dirty="0">
                <a:solidFill>
                  <a:srgbClr val="FF0000"/>
                </a:solidFill>
              </a:rPr>
              <a:t>quality services </a:t>
            </a:r>
            <a:r>
              <a:rPr lang="en-US" dirty="0"/>
              <a:t>for our clients. We </a:t>
            </a:r>
            <a:r>
              <a:rPr lang="en-US" dirty="0">
                <a:solidFill>
                  <a:srgbClr val="FF0000"/>
                </a:solidFill>
              </a:rPr>
              <a:t>enhance economic </a:t>
            </a:r>
            <a:r>
              <a:rPr lang="en-US" dirty="0"/>
              <a:t>well being for all stakeholder by challenging our customers and employees to </a:t>
            </a:r>
            <a:r>
              <a:rPr lang="en-US" dirty="0">
                <a:solidFill>
                  <a:srgbClr val="FF0000"/>
                </a:solidFill>
              </a:rPr>
              <a:t>create an environment of continuous improvement</a:t>
            </a:r>
            <a:r>
              <a:rPr lang="en-US" dirty="0"/>
              <a:t> that assure </a:t>
            </a:r>
            <a:r>
              <a:rPr lang="en-US" u="sng" dirty="0"/>
              <a:t>quality, customer satisfaction and safety.</a:t>
            </a:r>
          </a:p>
          <a:p>
            <a:pPr marL="0" lvl="0" indent="0" algn="l" rtl="0">
              <a:spcBef>
                <a:spcPts val="0"/>
              </a:spcBef>
              <a:spcAft>
                <a:spcPts val="0"/>
              </a:spcAft>
              <a:buNone/>
            </a:pPr>
            <a:endParaRPr dirty="0"/>
          </a:p>
        </p:txBody>
      </p:sp>
      <p:sp>
        <p:nvSpPr>
          <p:cNvPr id="2" name="Rectangle 1"/>
          <p:cNvSpPr/>
          <p:nvPr/>
        </p:nvSpPr>
        <p:spPr>
          <a:xfrm>
            <a:off x="236340" y="1606099"/>
            <a:ext cx="460382" cy="307777"/>
          </a:xfrm>
          <a:prstGeom prst="rect">
            <a:avLst/>
          </a:prstGeom>
        </p:spPr>
        <p:txBody>
          <a:bodyPr wrap="none">
            <a:spAutoFit/>
          </a:bodyPr>
          <a:lstStyle/>
          <a:p>
            <a:r>
              <a:rPr lang="ar-EG" dirty="0"/>
              <a:t>رؤية</a:t>
            </a:r>
            <a:endParaRPr lang="en-US" dirty="0"/>
          </a:p>
        </p:txBody>
      </p:sp>
      <p:sp>
        <p:nvSpPr>
          <p:cNvPr id="3" name="Rectangle 2"/>
          <p:cNvSpPr/>
          <p:nvPr/>
        </p:nvSpPr>
        <p:spPr>
          <a:xfrm>
            <a:off x="109559" y="3904836"/>
            <a:ext cx="2118049" cy="954107"/>
          </a:xfrm>
          <a:prstGeom prst="rect">
            <a:avLst/>
          </a:prstGeom>
        </p:spPr>
        <p:txBody>
          <a:bodyPr wrap="square">
            <a:spAutoFit/>
          </a:bodyPr>
          <a:lstStyle/>
          <a:p>
            <a:r>
              <a:rPr lang="ar-EG" dirty="0"/>
              <a:t>أن نكون مزود </a:t>
            </a:r>
            <a:r>
              <a:rPr lang="en-US" dirty="0"/>
              <a:t>EPIS </a:t>
            </a:r>
            <a:r>
              <a:rPr lang="ar-EG" dirty="0"/>
              <a:t>المفضل</a:t>
            </a:r>
          </a:p>
          <a:p>
            <a:pPr algn="ctr" rtl="1"/>
            <a:r>
              <a:rPr lang="ar-EG" dirty="0"/>
              <a:t>  مع التميز المستدام لصناعة الزيوت والغاز مع معايير عالمية للسلامة الصحية والبيئة والجودة</a:t>
            </a:r>
            <a:endParaRPr lang="en-US" dirty="0"/>
          </a:p>
        </p:txBody>
      </p:sp>
      <p:sp>
        <p:nvSpPr>
          <p:cNvPr id="4" name="Rectangle 3"/>
          <p:cNvSpPr/>
          <p:nvPr/>
        </p:nvSpPr>
        <p:spPr>
          <a:xfrm>
            <a:off x="3042664" y="3689392"/>
            <a:ext cx="2864498" cy="1169551"/>
          </a:xfrm>
          <a:prstGeom prst="rect">
            <a:avLst/>
          </a:prstGeom>
        </p:spPr>
        <p:txBody>
          <a:bodyPr wrap="square">
            <a:spAutoFit/>
          </a:bodyPr>
          <a:lstStyle/>
          <a:p>
            <a:pPr algn="r" rtl="1"/>
            <a:r>
              <a:rPr lang="ar-EG" dirty="0"/>
              <a:t>هو تقديم خدمات عالية الجودة لعملائنا. نحن نعزز الرفاهية الاقتصادية لجميع أصحاب المصلحة من خلال تحدي عملائنا وموظفينا لخلق بيئة من التحسين المستمر التي تضمن الجودة ورضا العملاء وسلامتهم</a:t>
            </a:r>
            <a:endParaRPr lang="en-US" dirty="0"/>
          </a:p>
        </p:txBody>
      </p:sp>
      <p:sp>
        <p:nvSpPr>
          <p:cNvPr id="5" name="Rectangle 4"/>
          <p:cNvSpPr/>
          <p:nvPr/>
        </p:nvSpPr>
        <p:spPr>
          <a:xfrm>
            <a:off x="6861805" y="3535503"/>
            <a:ext cx="1847461" cy="738664"/>
          </a:xfrm>
          <a:prstGeom prst="rect">
            <a:avLst/>
          </a:prstGeom>
        </p:spPr>
        <p:txBody>
          <a:bodyPr wrap="square">
            <a:spAutoFit/>
          </a:bodyPr>
          <a:lstStyle/>
          <a:p>
            <a:pPr algn="r" rtl="1"/>
            <a:r>
              <a:rPr lang="ar-EG" dirty="0"/>
              <a:t>بيئة صحية آمنة &amp;</a:t>
            </a:r>
          </a:p>
          <a:p>
            <a:pPr algn="r" rtl="1"/>
            <a:r>
              <a:rPr lang="ar-EG" dirty="0"/>
              <a:t>يجب أن تأتي الجودة أولاً في كل ما نقوم به في أعمالنا.</a:t>
            </a:r>
            <a:endParaRPr lang="en-US" dirty="0"/>
          </a:p>
        </p:txBody>
      </p:sp>
      <p:sp>
        <p:nvSpPr>
          <p:cNvPr id="6" name="Rectangle 5"/>
          <p:cNvSpPr/>
          <p:nvPr/>
        </p:nvSpPr>
        <p:spPr>
          <a:xfrm>
            <a:off x="3397814" y="1625994"/>
            <a:ext cx="463588" cy="307777"/>
          </a:xfrm>
          <a:prstGeom prst="rect">
            <a:avLst/>
          </a:prstGeom>
        </p:spPr>
        <p:txBody>
          <a:bodyPr wrap="none">
            <a:spAutoFit/>
          </a:bodyPr>
          <a:lstStyle/>
          <a:p>
            <a:r>
              <a:rPr lang="ar-EG" dirty="0"/>
              <a:t>مهمة</a:t>
            </a:r>
            <a:endParaRPr lang="en-US" dirty="0"/>
          </a:p>
        </p:txBody>
      </p:sp>
      <p:sp>
        <p:nvSpPr>
          <p:cNvPr id="7" name="Rectangle 6"/>
          <p:cNvSpPr/>
          <p:nvPr/>
        </p:nvSpPr>
        <p:spPr>
          <a:xfrm>
            <a:off x="7192227" y="1645889"/>
            <a:ext cx="413896" cy="307777"/>
          </a:xfrm>
          <a:prstGeom prst="rect">
            <a:avLst/>
          </a:prstGeom>
        </p:spPr>
        <p:txBody>
          <a:bodyPr wrap="none">
            <a:spAutoFit/>
          </a:bodyPr>
          <a:lstStyle/>
          <a:p>
            <a:r>
              <a:rPr lang="ar-EG" dirty="0"/>
              <a:t>قيمة</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1" y="-29613"/>
            <a:ext cx="176847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0687" y="0"/>
            <a:ext cx="1213313" cy="79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61"/>
        <p:cNvGrpSpPr/>
        <p:nvPr/>
      </p:nvGrpSpPr>
      <p:grpSpPr>
        <a:xfrm>
          <a:off x="0" y="0"/>
          <a:ext cx="0" cy="0"/>
          <a:chOff x="0" y="0"/>
          <a:chExt cx="0" cy="0"/>
        </a:xfrm>
      </p:grpSpPr>
      <p:sp>
        <p:nvSpPr>
          <p:cNvPr id="1062" name="Google Shape;1062;p46"/>
          <p:cNvSpPr txBox="1">
            <a:spLocks noGrp="1"/>
          </p:cNvSpPr>
          <p:nvPr>
            <p:ph type="ctrTitle"/>
          </p:nvPr>
        </p:nvSpPr>
        <p:spPr>
          <a:xfrm>
            <a:off x="3223125" y="475400"/>
            <a:ext cx="5434800" cy="5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2800"/>
              <a:buFont typeface="Old Standard TT"/>
              <a:buNone/>
            </a:pPr>
            <a:r>
              <a:rPr lang="en-US" sz="2400" dirty="0"/>
              <a:t>What we do?</a:t>
            </a:r>
            <a:endParaRPr sz="2400" i="1" u="none" strike="noStrike" cap="none" dirty="0">
              <a:solidFill>
                <a:srgbClr val="434343"/>
              </a:solidFill>
            </a:endParaRPr>
          </a:p>
        </p:txBody>
      </p:sp>
      <p:sp>
        <p:nvSpPr>
          <p:cNvPr id="1065" name="Google Shape;1065;p46"/>
          <p:cNvSpPr txBox="1">
            <a:spLocks noGrp="1"/>
          </p:cNvSpPr>
          <p:nvPr>
            <p:ph type="body" idx="4294967295"/>
          </p:nvPr>
        </p:nvSpPr>
        <p:spPr>
          <a:xfrm>
            <a:off x="1642974" y="1107986"/>
            <a:ext cx="1949312" cy="350960"/>
          </a:xfrm>
          <a:prstGeom prst="rect">
            <a:avLst/>
          </a:prstGeom>
          <a:noFill/>
          <a:ln>
            <a:noFill/>
          </a:ln>
        </p:spPr>
        <p:txBody>
          <a:bodyPr spcFirstLastPara="1" wrap="square" lIns="180000" tIns="91425" rIns="91425" bIns="91425" anchor="t" anchorCtr="0">
            <a:noAutofit/>
          </a:bodyPr>
          <a:lstStyle/>
          <a:p>
            <a:pPr marL="0" lvl="0" indent="0" algn="l" rtl="0">
              <a:spcBef>
                <a:spcPts val="0"/>
              </a:spcBef>
              <a:spcAft>
                <a:spcPts val="0"/>
              </a:spcAft>
              <a:buNone/>
            </a:pPr>
            <a:r>
              <a:rPr lang="en-US" sz="1400" dirty="0">
                <a:solidFill>
                  <a:srgbClr val="3E516C"/>
                </a:solidFill>
                <a:latin typeface="Montserrat Medium"/>
                <a:ea typeface="Montserrat Medium"/>
                <a:cs typeface="Montserrat Medium"/>
                <a:sym typeface="Montserrat Medium"/>
              </a:rPr>
              <a:t>Inspection</a:t>
            </a:r>
            <a:endParaRPr dirty="0"/>
          </a:p>
        </p:txBody>
      </p:sp>
      <p:grpSp>
        <p:nvGrpSpPr>
          <p:cNvPr id="1083" name="Google Shape;1083;p46"/>
          <p:cNvGrpSpPr/>
          <p:nvPr/>
        </p:nvGrpSpPr>
        <p:grpSpPr>
          <a:xfrm>
            <a:off x="1321541" y="1117093"/>
            <a:ext cx="446701" cy="431027"/>
            <a:chOff x="2970000" y="2047089"/>
            <a:chExt cx="1283077" cy="1234206"/>
          </a:xfrm>
        </p:grpSpPr>
        <p:sp>
          <p:nvSpPr>
            <p:cNvPr id="1084" name="Google Shape;1084;p46"/>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6"/>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46"/>
          <p:cNvSpPr/>
          <p:nvPr/>
        </p:nvSpPr>
        <p:spPr>
          <a:xfrm rot="-5400000">
            <a:off x="-549024" y="526827"/>
            <a:ext cx="3407213" cy="2309182"/>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5400000" flipH="1">
            <a:off x="75194" y="-97367"/>
            <a:ext cx="2159761" cy="2310164"/>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96" name="Google Shape;1096;p46"/>
          <p:cNvSpPr/>
          <p:nvPr/>
        </p:nvSpPr>
        <p:spPr>
          <a:xfrm rot="-5400000" flipH="1">
            <a:off x="299962" y="-322136"/>
            <a:ext cx="1677960" cy="2277900"/>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 name="Google Shape;1065;p46">
            <a:extLst>
              <a:ext uri="{FF2B5EF4-FFF2-40B4-BE49-F238E27FC236}">
                <a16:creationId xmlns="" xmlns:a16="http://schemas.microsoft.com/office/drawing/2014/main" id="{3DB6156B-311E-4D80-B931-0419063A9B96}"/>
              </a:ext>
            </a:extLst>
          </p:cNvPr>
          <p:cNvSpPr txBox="1">
            <a:spLocks/>
          </p:cNvSpPr>
          <p:nvPr/>
        </p:nvSpPr>
        <p:spPr>
          <a:xfrm>
            <a:off x="4314838" y="1078323"/>
            <a:ext cx="1845291" cy="347003"/>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Pressure testing </a:t>
            </a:r>
            <a:endParaRPr lang="en-US" dirty="0"/>
          </a:p>
        </p:txBody>
      </p:sp>
      <p:grpSp>
        <p:nvGrpSpPr>
          <p:cNvPr id="39" name="Google Shape;1083;p46">
            <a:extLst>
              <a:ext uri="{FF2B5EF4-FFF2-40B4-BE49-F238E27FC236}">
                <a16:creationId xmlns="" xmlns:a16="http://schemas.microsoft.com/office/drawing/2014/main" id="{F9FBAFBD-D7F2-4950-8313-8CD4C1F8E727}"/>
              </a:ext>
            </a:extLst>
          </p:cNvPr>
          <p:cNvGrpSpPr/>
          <p:nvPr/>
        </p:nvGrpSpPr>
        <p:grpSpPr>
          <a:xfrm>
            <a:off x="1339056" y="1998951"/>
            <a:ext cx="446701" cy="431027"/>
            <a:chOff x="2970000" y="2047089"/>
            <a:chExt cx="1283077" cy="1234206"/>
          </a:xfrm>
        </p:grpSpPr>
        <p:sp>
          <p:nvSpPr>
            <p:cNvPr id="40" name="Google Shape;1084;p46">
              <a:extLst>
                <a:ext uri="{FF2B5EF4-FFF2-40B4-BE49-F238E27FC236}">
                  <a16:creationId xmlns="" xmlns:a16="http://schemas.microsoft.com/office/drawing/2014/main" id="{9AE999CE-8478-4EE4-8172-A1C9F82DC667}"/>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85;p46">
              <a:extLst>
                <a:ext uri="{FF2B5EF4-FFF2-40B4-BE49-F238E27FC236}">
                  <a16:creationId xmlns="" xmlns:a16="http://schemas.microsoft.com/office/drawing/2014/main" id="{4FC4C889-AF01-422A-8000-E90A8435F36F}"/>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86;p46">
              <a:extLst>
                <a:ext uri="{FF2B5EF4-FFF2-40B4-BE49-F238E27FC236}">
                  <a16:creationId xmlns="" xmlns:a16="http://schemas.microsoft.com/office/drawing/2014/main" id="{957F4A7A-2AFE-4A06-9078-50AE6AA3D851}"/>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87;p46">
              <a:extLst>
                <a:ext uri="{FF2B5EF4-FFF2-40B4-BE49-F238E27FC236}">
                  <a16:creationId xmlns="" xmlns:a16="http://schemas.microsoft.com/office/drawing/2014/main" id="{24616FA7-9B51-423B-A6B6-E5BC6094DE4F}"/>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065;p46">
            <a:extLst>
              <a:ext uri="{FF2B5EF4-FFF2-40B4-BE49-F238E27FC236}">
                <a16:creationId xmlns="" xmlns:a16="http://schemas.microsoft.com/office/drawing/2014/main" id="{4BE6A3C2-9A00-447F-B534-EBC42B5C93CE}"/>
              </a:ext>
            </a:extLst>
          </p:cNvPr>
          <p:cNvSpPr txBox="1">
            <a:spLocks/>
          </p:cNvSpPr>
          <p:nvPr/>
        </p:nvSpPr>
        <p:spPr>
          <a:xfrm>
            <a:off x="4511065" y="1840683"/>
            <a:ext cx="1367992" cy="589295"/>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Miscellaneous services </a:t>
            </a:r>
            <a:endParaRPr lang="en-US" dirty="0"/>
          </a:p>
        </p:txBody>
      </p:sp>
      <p:grpSp>
        <p:nvGrpSpPr>
          <p:cNvPr id="51" name="Google Shape;1083;p46">
            <a:extLst>
              <a:ext uri="{FF2B5EF4-FFF2-40B4-BE49-F238E27FC236}">
                <a16:creationId xmlns="" xmlns:a16="http://schemas.microsoft.com/office/drawing/2014/main" id="{2EBCC451-E05D-42B4-A0A3-E7637595C940}"/>
              </a:ext>
            </a:extLst>
          </p:cNvPr>
          <p:cNvGrpSpPr/>
          <p:nvPr/>
        </p:nvGrpSpPr>
        <p:grpSpPr>
          <a:xfrm>
            <a:off x="3983802" y="1107186"/>
            <a:ext cx="446701" cy="431027"/>
            <a:chOff x="2970000" y="2047089"/>
            <a:chExt cx="1283077" cy="1234206"/>
          </a:xfrm>
        </p:grpSpPr>
        <p:sp>
          <p:nvSpPr>
            <p:cNvPr id="52" name="Google Shape;1084;p46">
              <a:extLst>
                <a:ext uri="{FF2B5EF4-FFF2-40B4-BE49-F238E27FC236}">
                  <a16:creationId xmlns="" xmlns:a16="http://schemas.microsoft.com/office/drawing/2014/main" id="{661C48F5-D642-4570-9569-65766102B2C7}"/>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5;p46">
              <a:extLst>
                <a:ext uri="{FF2B5EF4-FFF2-40B4-BE49-F238E27FC236}">
                  <a16:creationId xmlns="" xmlns:a16="http://schemas.microsoft.com/office/drawing/2014/main" id="{FFDAABA4-A2E7-42CD-83DF-3A650B6F3843}"/>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6;p46">
              <a:extLst>
                <a:ext uri="{FF2B5EF4-FFF2-40B4-BE49-F238E27FC236}">
                  <a16:creationId xmlns="" xmlns:a16="http://schemas.microsoft.com/office/drawing/2014/main" id="{4DF78CE7-6B18-4445-94E0-BEA117FC2A06}"/>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7;p46">
              <a:extLst>
                <a:ext uri="{FF2B5EF4-FFF2-40B4-BE49-F238E27FC236}">
                  <a16:creationId xmlns="" xmlns:a16="http://schemas.microsoft.com/office/drawing/2014/main" id="{36687AAB-F68F-4C64-B9C0-155DA6840540}"/>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1065;p46">
            <a:extLst>
              <a:ext uri="{FF2B5EF4-FFF2-40B4-BE49-F238E27FC236}">
                <a16:creationId xmlns="" xmlns:a16="http://schemas.microsoft.com/office/drawing/2014/main" id="{1C6DA210-0006-48F2-A874-CCA7AA4D6673}"/>
              </a:ext>
            </a:extLst>
          </p:cNvPr>
          <p:cNvSpPr txBox="1">
            <a:spLocks/>
          </p:cNvSpPr>
          <p:nvPr/>
        </p:nvSpPr>
        <p:spPr>
          <a:xfrm>
            <a:off x="1705997" y="2790717"/>
            <a:ext cx="1573868" cy="438809"/>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Rope Access</a:t>
            </a:r>
            <a:endParaRPr lang="en-US" dirty="0"/>
          </a:p>
        </p:txBody>
      </p:sp>
      <p:grpSp>
        <p:nvGrpSpPr>
          <p:cNvPr id="63" name="Google Shape;1083;p46">
            <a:extLst>
              <a:ext uri="{FF2B5EF4-FFF2-40B4-BE49-F238E27FC236}">
                <a16:creationId xmlns="" xmlns:a16="http://schemas.microsoft.com/office/drawing/2014/main" id="{80BDCD43-0A5B-49E6-9B67-E7221C9683AE}"/>
              </a:ext>
            </a:extLst>
          </p:cNvPr>
          <p:cNvGrpSpPr/>
          <p:nvPr/>
        </p:nvGrpSpPr>
        <p:grpSpPr>
          <a:xfrm>
            <a:off x="6410350" y="1112519"/>
            <a:ext cx="446701" cy="431027"/>
            <a:chOff x="2970000" y="2047089"/>
            <a:chExt cx="1283077" cy="1234206"/>
          </a:xfrm>
        </p:grpSpPr>
        <p:sp>
          <p:nvSpPr>
            <p:cNvPr id="64" name="Google Shape;1084;p46">
              <a:extLst>
                <a:ext uri="{FF2B5EF4-FFF2-40B4-BE49-F238E27FC236}">
                  <a16:creationId xmlns="" xmlns:a16="http://schemas.microsoft.com/office/drawing/2014/main" id="{94D28416-AE0B-4374-9BD8-A6DD5C00045C}"/>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46">
              <a:extLst>
                <a:ext uri="{FF2B5EF4-FFF2-40B4-BE49-F238E27FC236}">
                  <a16:creationId xmlns="" xmlns:a16="http://schemas.microsoft.com/office/drawing/2014/main" id="{E74708A7-777F-4E65-85AB-277E619C2B0C}"/>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46">
              <a:extLst>
                <a:ext uri="{FF2B5EF4-FFF2-40B4-BE49-F238E27FC236}">
                  <a16:creationId xmlns="" xmlns:a16="http://schemas.microsoft.com/office/drawing/2014/main" id="{8DE66F0B-7A23-466E-9560-F5CD1C5DEBF8}"/>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7;p46">
              <a:extLst>
                <a:ext uri="{FF2B5EF4-FFF2-40B4-BE49-F238E27FC236}">
                  <a16:creationId xmlns="" xmlns:a16="http://schemas.microsoft.com/office/drawing/2014/main" id="{698162B0-27B3-4287-81C6-E7130E59D224}"/>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083;p46">
            <a:extLst>
              <a:ext uri="{FF2B5EF4-FFF2-40B4-BE49-F238E27FC236}">
                <a16:creationId xmlns="" xmlns:a16="http://schemas.microsoft.com/office/drawing/2014/main" id="{D21D7299-FAC8-4AA1-B480-DC46EA28E514}"/>
              </a:ext>
            </a:extLst>
          </p:cNvPr>
          <p:cNvGrpSpPr/>
          <p:nvPr/>
        </p:nvGrpSpPr>
        <p:grpSpPr>
          <a:xfrm>
            <a:off x="6410296" y="1891111"/>
            <a:ext cx="446701" cy="431027"/>
            <a:chOff x="2970000" y="2047089"/>
            <a:chExt cx="1283077" cy="1234206"/>
          </a:xfrm>
        </p:grpSpPr>
        <p:sp>
          <p:nvSpPr>
            <p:cNvPr id="70" name="Google Shape;1084;p46">
              <a:extLst>
                <a:ext uri="{FF2B5EF4-FFF2-40B4-BE49-F238E27FC236}">
                  <a16:creationId xmlns="" xmlns:a16="http://schemas.microsoft.com/office/drawing/2014/main" id="{BC9CAEBF-7B7B-4A76-B8BF-36533E0CBB7E}"/>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5;p46">
              <a:extLst>
                <a:ext uri="{FF2B5EF4-FFF2-40B4-BE49-F238E27FC236}">
                  <a16:creationId xmlns="" xmlns:a16="http://schemas.microsoft.com/office/drawing/2014/main" id="{9C62CE9B-E3A6-4CDB-A51C-1AC12F1FCF9B}"/>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6;p46">
              <a:extLst>
                <a:ext uri="{FF2B5EF4-FFF2-40B4-BE49-F238E27FC236}">
                  <a16:creationId xmlns="" xmlns:a16="http://schemas.microsoft.com/office/drawing/2014/main" id="{2EE4D959-1888-4269-8A7A-FAB48C1882BF}"/>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7;p46">
              <a:extLst>
                <a:ext uri="{FF2B5EF4-FFF2-40B4-BE49-F238E27FC236}">
                  <a16:creationId xmlns="" xmlns:a16="http://schemas.microsoft.com/office/drawing/2014/main" id="{AD268D22-76E0-4808-ACFA-A5CB9106B66D}"/>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1065;p46">
            <a:extLst>
              <a:ext uri="{FF2B5EF4-FFF2-40B4-BE49-F238E27FC236}">
                <a16:creationId xmlns="" xmlns:a16="http://schemas.microsoft.com/office/drawing/2014/main" id="{FBF5B288-E1D8-4ED0-9849-88E187FAA972}"/>
              </a:ext>
            </a:extLst>
          </p:cNvPr>
          <p:cNvSpPr txBox="1">
            <a:spLocks/>
          </p:cNvSpPr>
          <p:nvPr/>
        </p:nvSpPr>
        <p:spPr>
          <a:xfrm>
            <a:off x="6889796" y="902949"/>
            <a:ext cx="2426113" cy="809724"/>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Repair , Rethreading , Recruiting of tubular</a:t>
            </a:r>
            <a:endParaRPr lang="en-US" dirty="0"/>
          </a:p>
        </p:txBody>
      </p:sp>
      <p:grpSp>
        <p:nvGrpSpPr>
          <p:cNvPr id="75" name="Google Shape;1083;p46">
            <a:extLst>
              <a:ext uri="{FF2B5EF4-FFF2-40B4-BE49-F238E27FC236}">
                <a16:creationId xmlns="" xmlns:a16="http://schemas.microsoft.com/office/drawing/2014/main" id="{7F1C6319-96F9-483C-9925-E2F8AA3CB686}"/>
              </a:ext>
            </a:extLst>
          </p:cNvPr>
          <p:cNvGrpSpPr/>
          <p:nvPr/>
        </p:nvGrpSpPr>
        <p:grpSpPr>
          <a:xfrm>
            <a:off x="1343566" y="2809797"/>
            <a:ext cx="446701" cy="431027"/>
            <a:chOff x="2970000" y="2047089"/>
            <a:chExt cx="1283077" cy="1234206"/>
          </a:xfrm>
        </p:grpSpPr>
        <p:sp>
          <p:nvSpPr>
            <p:cNvPr id="76" name="Google Shape;1084;p46">
              <a:extLst>
                <a:ext uri="{FF2B5EF4-FFF2-40B4-BE49-F238E27FC236}">
                  <a16:creationId xmlns="" xmlns:a16="http://schemas.microsoft.com/office/drawing/2014/main" id="{05F86B18-82B4-4B54-A7BF-C494AFD91CF9}"/>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5;p46">
              <a:extLst>
                <a:ext uri="{FF2B5EF4-FFF2-40B4-BE49-F238E27FC236}">
                  <a16:creationId xmlns="" xmlns:a16="http://schemas.microsoft.com/office/drawing/2014/main" id="{2B0299F2-ECE6-4F6D-98DC-3A637B76108B}"/>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6;p46">
              <a:extLst>
                <a:ext uri="{FF2B5EF4-FFF2-40B4-BE49-F238E27FC236}">
                  <a16:creationId xmlns="" xmlns:a16="http://schemas.microsoft.com/office/drawing/2014/main" id="{764BCE7D-3B49-4CD9-88D9-B854B338C056}"/>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7;p46">
              <a:extLst>
                <a:ext uri="{FF2B5EF4-FFF2-40B4-BE49-F238E27FC236}">
                  <a16:creationId xmlns="" xmlns:a16="http://schemas.microsoft.com/office/drawing/2014/main" id="{2856838A-005C-4B43-985E-D8011F6EC3D6}"/>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1065;p46">
            <a:extLst>
              <a:ext uri="{FF2B5EF4-FFF2-40B4-BE49-F238E27FC236}">
                <a16:creationId xmlns="" xmlns:a16="http://schemas.microsoft.com/office/drawing/2014/main" id="{DCB9843B-0903-4A01-A30D-DEBF88F709BF}"/>
              </a:ext>
            </a:extLst>
          </p:cNvPr>
          <p:cNvSpPr txBox="1">
            <a:spLocks/>
          </p:cNvSpPr>
          <p:nvPr/>
        </p:nvSpPr>
        <p:spPr>
          <a:xfrm>
            <a:off x="1703583" y="1877896"/>
            <a:ext cx="2426113" cy="724682"/>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Flow line construction up to 6” size </a:t>
            </a:r>
            <a:endParaRPr lang="en-US" dirty="0"/>
          </a:p>
        </p:txBody>
      </p:sp>
      <p:grpSp>
        <p:nvGrpSpPr>
          <p:cNvPr id="81" name="Google Shape;1083;p46">
            <a:extLst>
              <a:ext uri="{FF2B5EF4-FFF2-40B4-BE49-F238E27FC236}">
                <a16:creationId xmlns="" xmlns:a16="http://schemas.microsoft.com/office/drawing/2014/main" id="{07FD09DF-AB13-480C-A035-F2D720CFD50A}"/>
              </a:ext>
            </a:extLst>
          </p:cNvPr>
          <p:cNvGrpSpPr/>
          <p:nvPr/>
        </p:nvGrpSpPr>
        <p:grpSpPr>
          <a:xfrm>
            <a:off x="1356464" y="3612951"/>
            <a:ext cx="446701" cy="431027"/>
            <a:chOff x="2970000" y="2047089"/>
            <a:chExt cx="1283077" cy="1234206"/>
          </a:xfrm>
        </p:grpSpPr>
        <p:sp>
          <p:nvSpPr>
            <p:cNvPr id="82" name="Google Shape;1084;p46">
              <a:extLst>
                <a:ext uri="{FF2B5EF4-FFF2-40B4-BE49-F238E27FC236}">
                  <a16:creationId xmlns="" xmlns:a16="http://schemas.microsoft.com/office/drawing/2014/main" id="{13885D11-2DCB-4FC8-86C9-500BF8A76422}"/>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5;p46">
              <a:extLst>
                <a:ext uri="{FF2B5EF4-FFF2-40B4-BE49-F238E27FC236}">
                  <a16:creationId xmlns="" xmlns:a16="http://schemas.microsoft.com/office/drawing/2014/main" id="{BEF0B5D3-AA8D-42E2-809F-AC3875E97DD4}"/>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6;p46">
              <a:extLst>
                <a:ext uri="{FF2B5EF4-FFF2-40B4-BE49-F238E27FC236}">
                  <a16:creationId xmlns="" xmlns:a16="http://schemas.microsoft.com/office/drawing/2014/main" id="{52D8894B-4F57-4111-BD07-25F46FBAC663}"/>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7;p46">
              <a:extLst>
                <a:ext uri="{FF2B5EF4-FFF2-40B4-BE49-F238E27FC236}">
                  <a16:creationId xmlns="" xmlns:a16="http://schemas.microsoft.com/office/drawing/2014/main" id="{D2FDF4B2-DD0C-423F-8ABE-B58E4DC9FFD7}"/>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1065;p46">
            <a:extLst>
              <a:ext uri="{FF2B5EF4-FFF2-40B4-BE49-F238E27FC236}">
                <a16:creationId xmlns="" xmlns:a16="http://schemas.microsoft.com/office/drawing/2014/main" id="{A3B3E76D-5160-4043-942D-B721E7CDCE72}"/>
              </a:ext>
            </a:extLst>
          </p:cNvPr>
          <p:cNvSpPr txBox="1">
            <a:spLocks/>
          </p:cNvSpPr>
          <p:nvPr/>
        </p:nvSpPr>
        <p:spPr>
          <a:xfrm>
            <a:off x="4321730" y="2672137"/>
            <a:ext cx="1969033" cy="819978"/>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sym typeface="Montserrat Medium"/>
              </a:rPr>
              <a:t>Cleaning tanks &amp;</a:t>
            </a:r>
          </a:p>
          <a:p>
            <a:pPr marL="0" indent="0">
              <a:buFont typeface="Cabin"/>
              <a:buNone/>
            </a:pPr>
            <a:r>
              <a:rPr lang="en-US" sz="1400" dirty="0">
                <a:solidFill>
                  <a:srgbClr val="3E516C"/>
                </a:solidFill>
                <a:latin typeface="Montserrat Medium"/>
                <a:sym typeface="Montserrat Medium"/>
              </a:rPr>
              <a:t> coatings and test</a:t>
            </a:r>
            <a:endParaRPr lang="en-US" dirty="0"/>
          </a:p>
        </p:txBody>
      </p:sp>
      <p:grpSp>
        <p:nvGrpSpPr>
          <p:cNvPr id="87" name="Google Shape;1083;p46">
            <a:extLst>
              <a:ext uri="{FF2B5EF4-FFF2-40B4-BE49-F238E27FC236}">
                <a16:creationId xmlns="" xmlns:a16="http://schemas.microsoft.com/office/drawing/2014/main" id="{EC47F464-A5EE-4FE3-8204-28C9E7986A23}"/>
              </a:ext>
            </a:extLst>
          </p:cNvPr>
          <p:cNvGrpSpPr/>
          <p:nvPr/>
        </p:nvGrpSpPr>
        <p:grpSpPr>
          <a:xfrm>
            <a:off x="3967747" y="1939106"/>
            <a:ext cx="446701" cy="431027"/>
            <a:chOff x="2970000" y="2047089"/>
            <a:chExt cx="1283077" cy="1234206"/>
          </a:xfrm>
        </p:grpSpPr>
        <p:sp>
          <p:nvSpPr>
            <p:cNvPr id="88" name="Google Shape;1084;p46">
              <a:extLst>
                <a:ext uri="{FF2B5EF4-FFF2-40B4-BE49-F238E27FC236}">
                  <a16:creationId xmlns="" xmlns:a16="http://schemas.microsoft.com/office/drawing/2014/main" id="{94CDA537-78ED-4037-98A4-359015AFF126}"/>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5;p46">
              <a:extLst>
                <a:ext uri="{FF2B5EF4-FFF2-40B4-BE49-F238E27FC236}">
                  <a16:creationId xmlns="" xmlns:a16="http://schemas.microsoft.com/office/drawing/2014/main" id="{3F7A9C20-F7D8-4CE9-B7CB-FE0D4582FA8C}"/>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6;p46">
              <a:extLst>
                <a:ext uri="{FF2B5EF4-FFF2-40B4-BE49-F238E27FC236}">
                  <a16:creationId xmlns="" xmlns:a16="http://schemas.microsoft.com/office/drawing/2014/main" id="{F44D2B78-F3A6-4252-829C-7B161B3895D6}"/>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7;p46">
              <a:extLst>
                <a:ext uri="{FF2B5EF4-FFF2-40B4-BE49-F238E27FC236}">
                  <a16:creationId xmlns="" xmlns:a16="http://schemas.microsoft.com/office/drawing/2014/main" id="{4FC40D86-C9FE-4DA5-8B87-EFAD48536B35}"/>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1065;p46">
            <a:extLst>
              <a:ext uri="{FF2B5EF4-FFF2-40B4-BE49-F238E27FC236}">
                <a16:creationId xmlns="" xmlns:a16="http://schemas.microsoft.com/office/drawing/2014/main" id="{C7F48D4D-91F8-4AE7-B783-EBEA917A17D3}"/>
              </a:ext>
            </a:extLst>
          </p:cNvPr>
          <p:cNvSpPr txBox="1">
            <a:spLocks/>
          </p:cNvSpPr>
          <p:nvPr/>
        </p:nvSpPr>
        <p:spPr>
          <a:xfrm>
            <a:off x="6856979" y="1834098"/>
            <a:ext cx="1721327" cy="812277"/>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Dropped objects survey</a:t>
            </a:r>
            <a:endParaRPr lang="en-US" dirty="0"/>
          </a:p>
        </p:txBody>
      </p:sp>
      <p:grpSp>
        <p:nvGrpSpPr>
          <p:cNvPr id="93" name="Google Shape;1083;p46">
            <a:extLst>
              <a:ext uri="{FF2B5EF4-FFF2-40B4-BE49-F238E27FC236}">
                <a16:creationId xmlns="" xmlns:a16="http://schemas.microsoft.com/office/drawing/2014/main" id="{700A6DC4-28BA-4659-AAFC-A8BC3FCF639B}"/>
              </a:ext>
            </a:extLst>
          </p:cNvPr>
          <p:cNvGrpSpPr/>
          <p:nvPr/>
        </p:nvGrpSpPr>
        <p:grpSpPr>
          <a:xfrm>
            <a:off x="6389147" y="2674936"/>
            <a:ext cx="446701" cy="431027"/>
            <a:chOff x="2970000" y="2047089"/>
            <a:chExt cx="1283077" cy="1234206"/>
          </a:xfrm>
        </p:grpSpPr>
        <p:sp>
          <p:nvSpPr>
            <p:cNvPr id="94" name="Google Shape;1084;p46">
              <a:extLst>
                <a:ext uri="{FF2B5EF4-FFF2-40B4-BE49-F238E27FC236}">
                  <a16:creationId xmlns="" xmlns:a16="http://schemas.microsoft.com/office/drawing/2014/main" id="{6AE19CE6-618C-4EA8-8E59-985E1E4428C6}"/>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46">
              <a:extLst>
                <a:ext uri="{FF2B5EF4-FFF2-40B4-BE49-F238E27FC236}">
                  <a16:creationId xmlns="" xmlns:a16="http://schemas.microsoft.com/office/drawing/2014/main" id="{1184A9D2-183E-40E1-9F92-15E5E0174C59}"/>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46">
              <a:extLst>
                <a:ext uri="{FF2B5EF4-FFF2-40B4-BE49-F238E27FC236}">
                  <a16:creationId xmlns="" xmlns:a16="http://schemas.microsoft.com/office/drawing/2014/main" id="{E34D0F86-6125-41AB-92F7-10042E18264F}"/>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7;p46">
              <a:extLst>
                <a:ext uri="{FF2B5EF4-FFF2-40B4-BE49-F238E27FC236}">
                  <a16:creationId xmlns="" xmlns:a16="http://schemas.microsoft.com/office/drawing/2014/main" id="{88F320C0-D760-484E-B617-B9ECEC3326DF}"/>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083;p46">
            <a:extLst>
              <a:ext uri="{FF2B5EF4-FFF2-40B4-BE49-F238E27FC236}">
                <a16:creationId xmlns="" xmlns:a16="http://schemas.microsoft.com/office/drawing/2014/main" id="{48D39717-2984-49B0-840D-07E65277387F}"/>
              </a:ext>
            </a:extLst>
          </p:cNvPr>
          <p:cNvGrpSpPr/>
          <p:nvPr/>
        </p:nvGrpSpPr>
        <p:grpSpPr>
          <a:xfrm>
            <a:off x="3962836" y="2755718"/>
            <a:ext cx="446701" cy="431027"/>
            <a:chOff x="2970000" y="2047089"/>
            <a:chExt cx="1283077" cy="1234206"/>
          </a:xfrm>
        </p:grpSpPr>
        <p:sp>
          <p:nvSpPr>
            <p:cNvPr id="100" name="Google Shape;1084;p46">
              <a:extLst>
                <a:ext uri="{FF2B5EF4-FFF2-40B4-BE49-F238E27FC236}">
                  <a16:creationId xmlns="" xmlns:a16="http://schemas.microsoft.com/office/drawing/2014/main" id="{059EE8E2-3318-4A43-9122-3D3684978D0B}"/>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85;p46">
              <a:extLst>
                <a:ext uri="{FF2B5EF4-FFF2-40B4-BE49-F238E27FC236}">
                  <a16:creationId xmlns="" xmlns:a16="http://schemas.microsoft.com/office/drawing/2014/main" id="{9C417210-EC84-4298-8D2F-09852A1322AB}"/>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6;p46">
              <a:extLst>
                <a:ext uri="{FF2B5EF4-FFF2-40B4-BE49-F238E27FC236}">
                  <a16:creationId xmlns="" xmlns:a16="http://schemas.microsoft.com/office/drawing/2014/main" id="{9ECFCDBC-1A06-4C50-89AF-F80B248D278B}"/>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7;p46">
              <a:extLst>
                <a:ext uri="{FF2B5EF4-FFF2-40B4-BE49-F238E27FC236}">
                  <a16:creationId xmlns="" xmlns:a16="http://schemas.microsoft.com/office/drawing/2014/main" id="{A455D170-98FD-4AB1-A7CF-D13A62049DF9}"/>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083;p46">
            <a:extLst>
              <a:ext uri="{FF2B5EF4-FFF2-40B4-BE49-F238E27FC236}">
                <a16:creationId xmlns="" xmlns:a16="http://schemas.microsoft.com/office/drawing/2014/main" id="{48D39717-2984-49B0-840D-07E65277387F}"/>
              </a:ext>
            </a:extLst>
          </p:cNvPr>
          <p:cNvGrpSpPr/>
          <p:nvPr/>
        </p:nvGrpSpPr>
        <p:grpSpPr>
          <a:xfrm>
            <a:off x="3980151" y="3544866"/>
            <a:ext cx="446701" cy="431027"/>
            <a:chOff x="2970000" y="2047089"/>
            <a:chExt cx="1283077" cy="1234206"/>
          </a:xfrm>
        </p:grpSpPr>
        <p:sp>
          <p:nvSpPr>
            <p:cNvPr id="104" name="Google Shape;1084;p46">
              <a:extLst>
                <a:ext uri="{FF2B5EF4-FFF2-40B4-BE49-F238E27FC236}">
                  <a16:creationId xmlns="" xmlns:a16="http://schemas.microsoft.com/office/drawing/2014/main" id="{059EE8E2-3318-4A43-9122-3D3684978D0B}"/>
                </a:ext>
              </a:extLst>
            </p:cNvPr>
            <p:cNvSpPr/>
            <p:nvPr/>
          </p:nvSpPr>
          <p:spPr>
            <a:xfrm>
              <a:off x="3635278" y="2047089"/>
              <a:ext cx="617749" cy="616633"/>
            </a:xfrm>
            <a:custGeom>
              <a:avLst/>
              <a:gdLst/>
              <a:ahLst/>
              <a:cxnLst/>
              <a:rect l="l" t="t" r="r" b="b"/>
              <a:pathLst>
                <a:path w="31550" h="31493" extrusionOk="0">
                  <a:moveTo>
                    <a:pt x="0" y="0"/>
                  </a:moveTo>
                  <a:lnTo>
                    <a:pt x="0" y="4863"/>
                  </a:lnTo>
                  <a:cubicBezTo>
                    <a:pt x="14757" y="4863"/>
                    <a:pt x="26687" y="16793"/>
                    <a:pt x="26687" y="31493"/>
                  </a:cubicBezTo>
                  <a:lnTo>
                    <a:pt x="31549" y="31493"/>
                  </a:lnTo>
                  <a:cubicBezTo>
                    <a:pt x="31549" y="14135"/>
                    <a:pt x="17415" y="0"/>
                    <a:pt x="0" y="0"/>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46">
              <a:extLst>
                <a:ext uri="{FF2B5EF4-FFF2-40B4-BE49-F238E27FC236}">
                  <a16:creationId xmlns="" xmlns:a16="http://schemas.microsoft.com/office/drawing/2014/main" id="{9C417210-EC84-4298-8D2F-09852A1322AB}"/>
                </a:ext>
              </a:extLst>
            </p:cNvPr>
            <p:cNvSpPr/>
            <p:nvPr/>
          </p:nvSpPr>
          <p:spPr>
            <a:xfrm>
              <a:off x="2970000" y="2047089"/>
              <a:ext cx="1283077" cy="1234206"/>
            </a:xfrm>
            <a:custGeom>
              <a:avLst/>
              <a:gdLst/>
              <a:ahLst/>
              <a:cxnLst/>
              <a:rect l="l" t="t" r="r" b="b"/>
              <a:pathLst>
                <a:path w="65530" h="63034" extrusionOk="0">
                  <a:moveTo>
                    <a:pt x="33980" y="0"/>
                  </a:moveTo>
                  <a:cubicBezTo>
                    <a:pt x="21259" y="0"/>
                    <a:pt x="9782" y="7690"/>
                    <a:pt x="4863" y="19450"/>
                  </a:cubicBezTo>
                  <a:cubicBezTo>
                    <a:pt x="0" y="31210"/>
                    <a:pt x="2714" y="44779"/>
                    <a:pt x="11704" y="53769"/>
                  </a:cubicBezTo>
                  <a:cubicBezTo>
                    <a:pt x="17751" y="59816"/>
                    <a:pt x="25793" y="63033"/>
                    <a:pt x="33990" y="63033"/>
                  </a:cubicBezTo>
                  <a:cubicBezTo>
                    <a:pt x="38057" y="63033"/>
                    <a:pt x="42162" y="62241"/>
                    <a:pt x="46080" y="60610"/>
                  </a:cubicBezTo>
                  <a:cubicBezTo>
                    <a:pt x="57840" y="55748"/>
                    <a:pt x="65529" y="44271"/>
                    <a:pt x="65529" y="31493"/>
                  </a:cubicBezTo>
                  <a:lnTo>
                    <a:pt x="60667" y="31493"/>
                  </a:lnTo>
                  <a:cubicBezTo>
                    <a:pt x="60667" y="46249"/>
                    <a:pt x="48737" y="58179"/>
                    <a:pt x="33980" y="58179"/>
                  </a:cubicBezTo>
                  <a:cubicBezTo>
                    <a:pt x="33809" y="58182"/>
                    <a:pt x="33638" y="58184"/>
                    <a:pt x="33468" y="58184"/>
                  </a:cubicBezTo>
                  <a:cubicBezTo>
                    <a:pt x="18831" y="58184"/>
                    <a:pt x="6898" y="46247"/>
                    <a:pt x="6898" y="31493"/>
                  </a:cubicBezTo>
                  <a:cubicBezTo>
                    <a:pt x="6898" y="16794"/>
                    <a:pt x="18831" y="4858"/>
                    <a:pt x="33468" y="4858"/>
                  </a:cubicBezTo>
                  <a:cubicBezTo>
                    <a:pt x="33638" y="4858"/>
                    <a:pt x="33809" y="4860"/>
                    <a:pt x="33980" y="4863"/>
                  </a:cubicBezTo>
                  <a:lnTo>
                    <a:pt x="33980" y="0"/>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46">
              <a:extLst>
                <a:ext uri="{FF2B5EF4-FFF2-40B4-BE49-F238E27FC236}">
                  <a16:creationId xmlns="" xmlns:a16="http://schemas.microsoft.com/office/drawing/2014/main" id="{9ECFCDBC-1A06-4C50-89AF-F80B248D278B}"/>
                </a:ext>
              </a:extLst>
            </p:cNvPr>
            <p:cNvSpPr/>
            <p:nvPr/>
          </p:nvSpPr>
          <p:spPr>
            <a:xfrm>
              <a:off x="3635278" y="2202053"/>
              <a:ext cx="462754" cy="461657"/>
            </a:xfrm>
            <a:custGeom>
              <a:avLst/>
              <a:gdLst/>
              <a:ahLst/>
              <a:cxnLst/>
              <a:rect l="l" t="t" r="r" b="b"/>
              <a:pathLst>
                <a:path w="23634" h="23578" extrusionOk="0">
                  <a:moveTo>
                    <a:pt x="0" y="1"/>
                  </a:moveTo>
                  <a:lnTo>
                    <a:pt x="0" y="1301"/>
                  </a:lnTo>
                  <a:cubicBezTo>
                    <a:pt x="12326" y="1301"/>
                    <a:pt x="22277" y="11309"/>
                    <a:pt x="22333" y="23578"/>
                  </a:cubicBezTo>
                  <a:lnTo>
                    <a:pt x="23634" y="23578"/>
                  </a:lnTo>
                  <a:cubicBezTo>
                    <a:pt x="23634" y="10574"/>
                    <a:pt x="13061" y="1"/>
                    <a:pt x="0" y="1"/>
                  </a:cubicBez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7;p46">
              <a:extLst>
                <a:ext uri="{FF2B5EF4-FFF2-40B4-BE49-F238E27FC236}">
                  <a16:creationId xmlns="" xmlns:a16="http://schemas.microsoft.com/office/drawing/2014/main" id="{A455D170-98FD-4AB1-A7CF-D13A62049DF9}"/>
                </a:ext>
              </a:extLst>
            </p:cNvPr>
            <p:cNvSpPr/>
            <p:nvPr/>
          </p:nvSpPr>
          <p:spPr>
            <a:xfrm>
              <a:off x="3164826" y="2202053"/>
              <a:ext cx="933242" cy="924391"/>
            </a:xfrm>
            <a:custGeom>
              <a:avLst/>
              <a:gdLst/>
              <a:ahLst/>
              <a:cxnLst/>
              <a:rect l="l" t="t" r="r" b="b"/>
              <a:pathLst>
                <a:path w="47663" h="47211" extrusionOk="0">
                  <a:moveTo>
                    <a:pt x="24029" y="1"/>
                  </a:moveTo>
                  <a:cubicBezTo>
                    <a:pt x="11195" y="227"/>
                    <a:pt x="848" y="10743"/>
                    <a:pt x="848" y="23578"/>
                  </a:cubicBezTo>
                  <a:cubicBezTo>
                    <a:pt x="848" y="36469"/>
                    <a:pt x="11195" y="46985"/>
                    <a:pt x="24029" y="47211"/>
                  </a:cubicBezTo>
                  <a:cubicBezTo>
                    <a:pt x="37090" y="47211"/>
                    <a:pt x="47663" y="36638"/>
                    <a:pt x="47663" y="23578"/>
                  </a:cubicBezTo>
                  <a:lnTo>
                    <a:pt x="46362" y="23578"/>
                  </a:lnTo>
                  <a:cubicBezTo>
                    <a:pt x="46362" y="32624"/>
                    <a:pt x="40935" y="40766"/>
                    <a:pt x="32567" y="44214"/>
                  </a:cubicBezTo>
                  <a:cubicBezTo>
                    <a:pt x="29822" y="45353"/>
                    <a:pt x="26936" y="45907"/>
                    <a:pt x="24072" y="45907"/>
                  </a:cubicBezTo>
                  <a:cubicBezTo>
                    <a:pt x="18265" y="45907"/>
                    <a:pt x="12553" y="43631"/>
                    <a:pt x="8311" y="39352"/>
                  </a:cubicBezTo>
                  <a:cubicBezTo>
                    <a:pt x="1923" y="33020"/>
                    <a:pt x="0" y="23408"/>
                    <a:pt x="3449" y="15097"/>
                  </a:cubicBezTo>
                  <a:cubicBezTo>
                    <a:pt x="6898" y="6729"/>
                    <a:pt x="15040" y="1301"/>
                    <a:pt x="24029" y="1301"/>
                  </a:cubicBezTo>
                  <a:lnTo>
                    <a:pt x="2402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65;p46">
            <a:extLst>
              <a:ext uri="{FF2B5EF4-FFF2-40B4-BE49-F238E27FC236}">
                <a16:creationId xmlns="" xmlns:a16="http://schemas.microsoft.com/office/drawing/2014/main" id="{A3B3E76D-5160-4043-942D-B721E7CDCE72}"/>
              </a:ext>
            </a:extLst>
          </p:cNvPr>
          <p:cNvSpPr txBox="1">
            <a:spLocks/>
          </p:cNvSpPr>
          <p:nvPr/>
        </p:nvSpPr>
        <p:spPr>
          <a:xfrm>
            <a:off x="1710048" y="3575023"/>
            <a:ext cx="1788932" cy="459624"/>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None/>
            </a:pPr>
            <a:r>
              <a:rPr lang="en-US" sz="1400" dirty="0">
                <a:solidFill>
                  <a:srgbClr val="3E516C"/>
                </a:solidFill>
                <a:latin typeface="Montserrat Medium"/>
                <a:sym typeface="Montserrat Medium"/>
              </a:rPr>
              <a:t>Pulling Unit</a:t>
            </a:r>
            <a:r>
              <a:rPr lang="ar-EG" sz="1400" dirty="0">
                <a:solidFill>
                  <a:srgbClr val="3E516C"/>
                </a:solidFill>
                <a:latin typeface="Montserrat Medium"/>
                <a:sym typeface="Montserrat Medium"/>
              </a:rPr>
              <a:t> </a:t>
            </a:r>
            <a:r>
              <a:rPr lang="en-US" sz="1400" dirty="0">
                <a:solidFill>
                  <a:srgbClr val="3E516C"/>
                </a:solidFill>
                <a:latin typeface="Montserrat Medium"/>
                <a:sym typeface="Montserrat Medium"/>
              </a:rPr>
              <a:t>Rig </a:t>
            </a:r>
            <a:endParaRPr lang="en-US" dirty="0"/>
          </a:p>
        </p:txBody>
      </p:sp>
      <p:sp>
        <p:nvSpPr>
          <p:cNvPr id="114" name="Google Shape;1065;p46"/>
          <p:cNvSpPr txBox="1">
            <a:spLocks/>
          </p:cNvSpPr>
          <p:nvPr/>
        </p:nvSpPr>
        <p:spPr>
          <a:xfrm>
            <a:off x="6889796" y="2714801"/>
            <a:ext cx="1949312" cy="350960"/>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Rig Audit</a:t>
            </a:r>
            <a:endParaRPr lang="en-US" dirty="0"/>
          </a:p>
        </p:txBody>
      </p:sp>
      <p:sp>
        <p:nvSpPr>
          <p:cNvPr id="115" name="Google Shape;1065;p46">
            <a:extLst>
              <a:ext uri="{FF2B5EF4-FFF2-40B4-BE49-F238E27FC236}">
                <a16:creationId xmlns="" xmlns:a16="http://schemas.microsoft.com/office/drawing/2014/main" id="{A3B3E76D-5160-4043-942D-B721E7CDCE72}"/>
              </a:ext>
            </a:extLst>
          </p:cNvPr>
          <p:cNvSpPr txBox="1">
            <a:spLocks/>
          </p:cNvSpPr>
          <p:nvPr/>
        </p:nvSpPr>
        <p:spPr>
          <a:xfrm>
            <a:off x="4345268" y="3547030"/>
            <a:ext cx="2178758" cy="459624"/>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None/>
            </a:pPr>
            <a:r>
              <a:rPr lang="en-US" sz="1400" dirty="0">
                <a:solidFill>
                  <a:srgbClr val="3E516C"/>
                </a:solidFill>
                <a:latin typeface="Montserrat Medium"/>
                <a:sym typeface="Montserrat Medium"/>
              </a:rPr>
              <a:t>Waste management </a:t>
            </a:r>
            <a:endParaRPr lang="en-US" dirty="0"/>
          </a:p>
        </p:txBody>
      </p:sp>
      <p:sp>
        <p:nvSpPr>
          <p:cNvPr id="2" name="Rectangle 1"/>
          <p:cNvSpPr/>
          <p:nvPr/>
        </p:nvSpPr>
        <p:spPr>
          <a:xfrm>
            <a:off x="5647122" y="308982"/>
            <a:ext cx="1313180" cy="400110"/>
          </a:xfrm>
          <a:prstGeom prst="rect">
            <a:avLst/>
          </a:prstGeom>
        </p:spPr>
        <p:txBody>
          <a:bodyPr wrap="none">
            <a:spAutoFit/>
          </a:bodyPr>
          <a:lstStyle/>
          <a:p>
            <a:pPr algn="r" rtl="1"/>
            <a:r>
              <a:rPr lang="ar-EG" sz="2000" dirty="0"/>
              <a:t>ما الذي نفعله؟</a:t>
            </a:r>
            <a:endParaRPr lang="en-US" sz="2000" dirty="0"/>
          </a:p>
        </p:txBody>
      </p:sp>
      <p:sp>
        <p:nvSpPr>
          <p:cNvPr id="3" name="Rectangle 2"/>
          <p:cNvSpPr/>
          <p:nvPr/>
        </p:nvSpPr>
        <p:spPr>
          <a:xfrm>
            <a:off x="2715406" y="1381514"/>
            <a:ext cx="603050" cy="369332"/>
          </a:xfrm>
          <a:prstGeom prst="rect">
            <a:avLst/>
          </a:prstGeom>
        </p:spPr>
        <p:txBody>
          <a:bodyPr wrap="none">
            <a:spAutoFit/>
          </a:bodyPr>
          <a:lstStyle/>
          <a:p>
            <a:r>
              <a:rPr lang="ar-EG" sz="1800" dirty="0"/>
              <a:t>تفتيش</a:t>
            </a:r>
            <a:endParaRPr lang="en-US" dirty="0"/>
          </a:p>
        </p:txBody>
      </p:sp>
      <p:sp>
        <p:nvSpPr>
          <p:cNvPr id="4" name="Rectangle 3"/>
          <p:cNvSpPr/>
          <p:nvPr/>
        </p:nvSpPr>
        <p:spPr>
          <a:xfrm>
            <a:off x="2424974" y="2451960"/>
            <a:ext cx="1396536" cy="307777"/>
          </a:xfrm>
          <a:prstGeom prst="rect">
            <a:avLst/>
          </a:prstGeom>
        </p:spPr>
        <p:txBody>
          <a:bodyPr wrap="none">
            <a:spAutoFit/>
          </a:bodyPr>
          <a:lstStyle/>
          <a:p>
            <a:r>
              <a:rPr lang="ar-EG" dirty="0"/>
              <a:t>بناء خطوط البترول "</a:t>
            </a:r>
            <a:endParaRPr lang="en-US" dirty="0"/>
          </a:p>
        </p:txBody>
      </p:sp>
      <p:sp>
        <p:nvSpPr>
          <p:cNvPr id="5" name="Rectangle 4"/>
          <p:cNvSpPr/>
          <p:nvPr/>
        </p:nvSpPr>
        <p:spPr>
          <a:xfrm>
            <a:off x="5067604" y="1426559"/>
            <a:ext cx="982961" cy="307777"/>
          </a:xfrm>
          <a:prstGeom prst="rect">
            <a:avLst/>
          </a:prstGeom>
        </p:spPr>
        <p:txBody>
          <a:bodyPr wrap="none">
            <a:spAutoFit/>
          </a:bodyPr>
          <a:lstStyle/>
          <a:p>
            <a:r>
              <a:rPr lang="ar-EG" dirty="0"/>
              <a:t>اختبار الضغط</a:t>
            </a:r>
            <a:endParaRPr lang="en-US" dirty="0"/>
          </a:p>
        </p:txBody>
      </p:sp>
      <p:sp>
        <p:nvSpPr>
          <p:cNvPr id="6" name="Rectangle 5"/>
          <p:cNvSpPr/>
          <p:nvPr/>
        </p:nvSpPr>
        <p:spPr>
          <a:xfrm>
            <a:off x="4282655" y="2370133"/>
            <a:ext cx="2140330" cy="307777"/>
          </a:xfrm>
          <a:prstGeom prst="rect">
            <a:avLst/>
          </a:prstGeom>
        </p:spPr>
        <p:txBody>
          <a:bodyPr wrap="none">
            <a:spAutoFit/>
          </a:bodyPr>
          <a:lstStyle/>
          <a:p>
            <a:r>
              <a:rPr lang="ar-EG" dirty="0"/>
              <a:t>خدمات متنوعة خاصة بالاختبارات</a:t>
            </a:r>
            <a:endParaRPr lang="en-US" dirty="0"/>
          </a:p>
        </p:txBody>
      </p:sp>
      <p:sp>
        <p:nvSpPr>
          <p:cNvPr id="7" name="Rectangle 6"/>
          <p:cNvSpPr/>
          <p:nvPr/>
        </p:nvSpPr>
        <p:spPr>
          <a:xfrm>
            <a:off x="7077564" y="2370133"/>
            <a:ext cx="1426994" cy="307777"/>
          </a:xfrm>
          <a:prstGeom prst="rect">
            <a:avLst/>
          </a:prstGeom>
        </p:spPr>
        <p:txBody>
          <a:bodyPr wrap="none">
            <a:spAutoFit/>
          </a:bodyPr>
          <a:lstStyle/>
          <a:p>
            <a:r>
              <a:rPr lang="ar-EG" dirty="0"/>
              <a:t>مسح الأجسام المسقطة</a:t>
            </a:r>
            <a:endParaRPr lang="en-US" dirty="0"/>
          </a:p>
        </p:txBody>
      </p:sp>
      <p:sp>
        <p:nvSpPr>
          <p:cNvPr id="8" name="Rectangle 7"/>
          <p:cNvSpPr/>
          <p:nvPr/>
        </p:nvSpPr>
        <p:spPr>
          <a:xfrm>
            <a:off x="2082060" y="3184338"/>
            <a:ext cx="933269" cy="307777"/>
          </a:xfrm>
          <a:prstGeom prst="rect">
            <a:avLst/>
          </a:prstGeom>
        </p:spPr>
        <p:txBody>
          <a:bodyPr wrap="none">
            <a:spAutoFit/>
          </a:bodyPr>
          <a:lstStyle/>
          <a:p>
            <a:r>
              <a:rPr lang="ar-EG" dirty="0"/>
              <a:t>العمل بالحبال</a:t>
            </a:r>
            <a:endParaRPr lang="en-US" dirty="0"/>
          </a:p>
        </p:txBody>
      </p:sp>
      <p:sp>
        <p:nvSpPr>
          <p:cNvPr id="9" name="Rectangle 8"/>
          <p:cNvSpPr/>
          <p:nvPr/>
        </p:nvSpPr>
        <p:spPr>
          <a:xfrm>
            <a:off x="3821510" y="3199467"/>
            <a:ext cx="2482202" cy="307777"/>
          </a:xfrm>
          <a:prstGeom prst="rect">
            <a:avLst/>
          </a:prstGeom>
        </p:spPr>
        <p:txBody>
          <a:bodyPr wrap="square">
            <a:spAutoFit/>
          </a:bodyPr>
          <a:lstStyle/>
          <a:p>
            <a:r>
              <a:rPr lang="ar-EG" dirty="0"/>
              <a:t>تنظيف الخزانات و الطلاء والاختباره</a:t>
            </a:r>
            <a:endParaRPr lang="en-US" dirty="0"/>
          </a:p>
        </p:txBody>
      </p:sp>
      <p:sp>
        <p:nvSpPr>
          <p:cNvPr id="10" name="Rectangle 9"/>
          <p:cNvSpPr/>
          <p:nvPr/>
        </p:nvSpPr>
        <p:spPr>
          <a:xfrm>
            <a:off x="7064468" y="3143230"/>
            <a:ext cx="1220206" cy="307777"/>
          </a:xfrm>
          <a:prstGeom prst="rect">
            <a:avLst/>
          </a:prstGeom>
        </p:spPr>
        <p:txBody>
          <a:bodyPr wrap="none">
            <a:spAutoFit/>
          </a:bodyPr>
          <a:lstStyle/>
          <a:p>
            <a:r>
              <a:rPr lang="ar-EG" dirty="0"/>
              <a:t>تدقيق منصة الحفر</a:t>
            </a:r>
            <a:endParaRPr lang="en-US" dirty="0"/>
          </a:p>
        </p:txBody>
      </p:sp>
      <p:sp>
        <p:nvSpPr>
          <p:cNvPr id="11" name="Rectangle 10"/>
          <p:cNvSpPr/>
          <p:nvPr/>
        </p:nvSpPr>
        <p:spPr>
          <a:xfrm>
            <a:off x="2277892" y="4043978"/>
            <a:ext cx="1075936" cy="307777"/>
          </a:xfrm>
          <a:prstGeom prst="rect">
            <a:avLst/>
          </a:prstGeom>
        </p:spPr>
        <p:txBody>
          <a:bodyPr wrap="none">
            <a:spAutoFit/>
          </a:bodyPr>
          <a:lstStyle/>
          <a:p>
            <a:r>
              <a:rPr lang="ar-EG" dirty="0"/>
              <a:t>حفارات صغيره</a:t>
            </a:r>
            <a:endParaRPr lang="en-US" dirty="0"/>
          </a:p>
        </p:txBody>
      </p:sp>
      <p:sp>
        <p:nvSpPr>
          <p:cNvPr id="12" name="Rectangle 11"/>
          <p:cNvSpPr/>
          <p:nvPr/>
        </p:nvSpPr>
        <p:spPr>
          <a:xfrm>
            <a:off x="4646527" y="4017218"/>
            <a:ext cx="1518364" cy="307777"/>
          </a:xfrm>
          <a:prstGeom prst="rect">
            <a:avLst/>
          </a:prstGeom>
        </p:spPr>
        <p:txBody>
          <a:bodyPr wrap="none">
            <a:spAutoFit/>
          </a:bodyPr>
          <a:lstStyle/>
          <a:p>
            <a:r>
              <a:rPr lang="ar-EG" dirty="0"/>
              <a:t>إدارة المخلفات البترولية</a:t>
            </a:r>
            <a:endParaRPr lang="en-US" dirty="0"/>
          </a:p>
        </p:txBody>
      </p:sp>
      <p:sp>
        <p:nvSpPr>
          <p:cNvPr id="13" name="Rectangle 12"/>
          <p:cNvSpPr/>
          <p:nvPr/>
        </p:nvSpPr>
        <p:spPr>
          <a:xfrm>
            <a:off x="6728296" y="1526321"/>
            <a:ext cx="2308645" cy="307777"/>
          </a:xfrm>
          <a:prstGeom prst="rect">
            <a:avLst/>
          </a:prstGeom>
        </p:spPr>
        <p:txBody>
          <a:bodyPr wrap="none">
            <a:spAutoFit/>
          </a:bodyPr>
          <a:lstStyle/>
          <a:p>
            <a:r>
              <a:rPr lang="ar-EG" dirty="0"/>
              <a:t>إصلاح ، إعادة صياغة ، تلاوة أنبوبي</a:t>
            </a:r>
            <a:endParaRPr lang="en-US" dirty="0"/>
          </a:p>
        </p:txBody>
      </p:sp>
    </p:spTree>
    <p:extLst>
      <p:ext uri="{BB962C8B-B14F-4D97-AF65-F5344CB8AC3E}">
        <p14:creationId xmlns:p14="http://schemas.microsoft.com/office/powerpoint/2010/main" val="301322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248" y="1120920"/>
            <a:ext cx="1944687"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Google Shape;1065;p46"/>
          <p:cNvSpPr txBox="1">
            <a:spLocks/>
          </p:cNvSpPr>
          <p:nvPr/>
        </p:nvSpPr>
        <p:spPr>
          <a:xfrm>
            <a:off x="3322863" y="258902"/>
            <a:ext cx="2574463" cy="655500"/>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lgn="ctr">
              <a:buFont typeface="Cabin"/>
              <a:buNone/>
            </a:pPr>
            <a:r>
              <a:rPr lang="en-US" sz="2400" b="1" dirty="0">
                <a:solidFill>
                  <a:srgbClr val="FF0000"/>
                </a:solidFill>
                <a:latin typeface="Stencil Std" pitchFamily="82" charset="0"/>
                <a:ea typeface="Montserrat Medium"/>
                <a:cs typeface="Montserrat Medium"/>
                <a:sym typeface="Montserrat Medium"/>
              </a:rPr>
              <a:t>Inspection</a:t>
            </a:r>
            <a:endParaRPr lang="en-US" sz="2800" b="1" dirty="0">
              <a:solidFill>
                <a:srgbClr val="FF0000"/>
              </a:solidFill>
              <a:latin typeface="Stencil Std" pitchFamily="82" charset="0"/>
            </a:endParaRPr>
          </a:p>
        </p:txBody>
      </p:sp>
      <p:sp>
        <p:nvSpPr>
          <p:cNvPr id="13" name="Google Shape;1065;p46">
            <a:extLst>
              <a:ext uri="{FF2B5EF4-FFF2-40B4-BE49-F238E27FC236}">
                <a16:creationId xmlns="" xmlns:a16="http://schemas.microsoft.com/office/drawing/2014/main" id="{F6D877EE-4A72-4C85-9344-291DAE39451E}"/>
              </a:ext>
            </a:extLst>
          </p:cNvPr>
          <p:cNvSpPr txBox="1">
            <a:spLocks/>
          </p:cNvSpPr>
          <p:nvPr/>
        </p:nvSpPr>
        <p:spPr>
          <a:xfrm>
            <a:off x="3249377" y="2700541"/>
            <a:ext cx="2721434" cy="477572"/>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Electric inspection</a:t>
            </a:r>
            <a:endParaRPr lang="en-US" dirty="0"/>
          </a:p>
        </p:txBody>
      </p:sp>
      <p:sp>
        <p:nvSpPr>
          <p:cNvPr id="14" name="Google Shape;1065;p46">
            <a:extLst>
              <a:ext uri="{FF2B5EF4-FFF2-40B4-BE49-F238E27FC236}">
                <a16:creationId xmlns="" xmlns:a16="http://schemas.microsoft.com/office/drawing/2014/main" id="{4846BA39-867A-4ED5-ABAC-D2A030875926}"/>
              </a:ext>
            </a:extLst>
          </p:cNvPr>
          <p:cNvSpPr txBox="1">
            <a:spLocks/>
          </p:cNvSpPr>
          <p:nvPr/>
        </p:nvSpPr>
        <p:spPr>
          <a:xfrm>
            <a:off x="2495583" y="2153058"/>
            <a:ext cx="2412319" cy="481781"/>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Font typeface="Cabin"/>
              <a:buNone/>
            </a:pPr>
            <a:r>
              <a:rPr lang="en-US" sz="1400" dirty="0">
                <a:solidFill>
                  <a:srgbClr val="3E516C"/>
                </a:solidFill>
                <a:latin typeface="Montserrat Medium"/>
                <a:ea typeface="Montserrat Medium"/>
                <a:cs typeface="Montserrat Medium"/>
                <a:sym typeface="Montserrat Medium"/>
              </a:rPr>
              <a:t>Lifting gear inspection</a:t>
            </a:r>
            <a:endParaRPr lang="en-US" dirty="0"/>
          </a:p>
        </p:txBody>
      </p:sp>
      <p:sp>
        <p:nvSpPr>
          <p:cNvPr id="16" name="Title 1"/>
          <p:cNvSpPr txBox="1">
            <a:spLocks/>
          </p:cNvSpPr>
          <p:nvPr/>
        </p:nvSpPr>
        <p:spPr>
          <a:xfrm>
            <a:off x="1540291" y="1669707"/>
            <a:ext cx="2089317" cy="396787"/>
          </a:xfrm>
          <a:prstGeom prst="rect">
            <a:avLst/>
          </a:prstGeom>
          <a:noFill/>
          <a:ln>
            <a:noFill/>
          </a:ln>
        </p:spPr>
        <p:txBody>
          <a:bodyPr spcFirstLastPara="1" wrap="square" lIns="180000" tIns="91425" rIns="91425" bIns="91425" anchor="t" anchorCtr="0">
            <a:noAutofit/>
          </a:bodyPr>
          <a:lstStyle>
            <a:defPPr marR="0" lvl="0" algn="l" rtl="0">
              <a:lnSpc>
                <a:spcPct val="100000"/>
              </a:lnSpc>
              <a:spcBef>
                <a:spcPts val="0"/>
              </a:spcBef>
              <a:spcAft>
                <a:spcPts val="0"/>
              </a:spcAft>
              <a:defRPr/>
            </a:defPPr>
            <a:lvl1pPr marL="0" indent="0">
              <a:lnSpc>
                <a:spcPct val="115000"/>
              </a:lnSpc>
              <a:buClr>
                <a:srgbClr val="E9AA1B"/>
              </a:buClr>
              <a:buSzPts val="1600"/>
              <a:buFont typeface="Cabin"/>
              <a:buNone/>
              <a:defRPr>
                <a:solidFill>
                  <a:srgbClr val="3E516C"/>
                </a:solidFill>
                <a:latin typeface="Montserrat Medium"/>
                <a:ea typeface="Montserrat Medium"/>
                <a:cs typeface="Montserrat Medium"/>
              </a:defRPr>
            </a:lvl1pPr>
            <a:lvl2pPr marL="914400" indent="-330200">
              <a:lnSpc>
                <a:spcPct val="115000"/>
              </a:lnSpc>
              <a:buClr>
                <a:srgbClr val="E9AA1B"/>
              </a:buClr>
              <a:buSzPts val="1600"/>
              <a:buFont typeface="Cabin"/>
              <a:buChar char="○"/>
              <a:defRPr sz="1600">
                <a:solidFill>
                  <a:srgbClr val="999999"/>
                </a:solidFill>
                <a:latin typeface="Cabin"/>
                <a:ea typeface="Cabin"/>
                <a:cs typeface="Cabin"/>
              </a:defRPr>
            </a:lvl2pPr>
            <a:lvl3pPr marL="1371600" indent="-323850">
              <a:lnSpc>
                <a:spcPct val="115000"/>
              </a:lnSpc>
              <a:buClr>
                <a:srgbClr val="E9AA1B"/>
              </a:buClr>
              <a:buSzPts val="1500"/>
              <a:buFont typeface="Cabin"/>
              <a:buChar char="■"/>
              <a:defRPr sz="1500">
                <a:solidFill>
                  <a:srgbClr val="999999"/>
                </a:solidFill>
                <a:latin typeface="Cabin"/>
                <a:ea typeface="Cabin"/>
                <a:cs typeface="Cabin"/>
              </a:defRPr>
            </a:lvl3pPr>
            <a:lvl4pPr marL="1828800" indent="-323850">
              <a:lnSpc>
                <a:spcPct val="115000"/>
              </a:lnSpc>
              <a:buClr>
                <a:srgbClr val="E9AA1B"/>
              </a:buClr>
              <a:buSzPts val="1500"/>
              <a:buFont typeface="Cabin"/>
              <a:buChar char="●"/>
              <a:defRPr sz="1500">
                <a:solidFill>
                  <a:srgbClr val="999999"/>
                </a:solidFill>
                <a:latin typeface="Cabin"/>
                <a:ea typeface="Cabin"/>
                <a:cs typeface="Cabin"/>
              </a:defRPr>
            </a:lvl4pPr>
            <a:lvl5pPr marL="2286000" indent="-317500">
              <a:lnSpc>
                <a:spcPct val="115000"/>
              </a:lnSpc>
              <a:buClr>
                <a:srgbClr val="E9AA1B"/>
              </a:buClr>
              <a:buSzPts val="1400"/>
              <a:buFont typeface="Cabin"/>
              <a:buChar char="○"/>
              <a:defRPr>
                <a:solidFill>
                  <a:srgbClr val="999999"/>
                </a:solidFill>
                <a:latin typeface="Cabin"/>
                <a:ea typeface="Cabin"/>
                <a:cs typeface="Cabin"/>
              </a:defRPr>
            </a:lvl5pPr>
            <a:lvl6pPr marL="2743200" indent="-317500">
              <a:lnSpc>
                <a:spcPct val="115000"/>
              </a:lnSpc>
              <a:buClr>
                <a:srgbClr val="E9AA1B"/>
              </a:buClr>
              <a:buSzPts val="1400"/>
              <a:buFont typeface="Cabin"/>
              <a:buChar char="■"/>
              <a:defRPr>
                <a:solidFill>
                  <a:srgbClr val="999999"/>
                </a:solidFill>
                <a:latin typeface="Cabin"/>
                <a:ea typeface="Cabin"/>
                <a:cs typeface="Cabin"/>
              </a:defRPr>
            </a:lvl6pPr>
            <a:lvl7pPr marL="3200400" indent="-311150">
              <a:lnSpc>
                <a:spcPct val="115000"/>
              </a:lnSpc>
              <a:buClr>
                <a:srgbClr val="999999"/>
              </a:buClr>
              <a:buSzPts val="1300"/>
              <a:buFont typeface="Cabin"/>
              <a:buChar char="●"/>
              <a:defRPr sz="1300">
                <a:solidFill>
                  <a:srgbClr val="999999"/>
                </a:solidFill>
                <a:latin typeface="Cabin"/>
                <a:ea typeface="Cabin"/>
                <a:cs typeface="Cabin"/>
              </a:defRPr>
            </a:lvl7pPr>
            <a:lvl8pPr marL="3657600" indent="-311150">
              <a:lnSpc>
                <a:spcPct val="115000"/>
              </a:lnSpc>
              <a:buClr>
                <a:srgbClr val="999999"/>
              </a:buClr>
              <a:buSzPts val="1300"/>
              <a:buFont typeface="Cabin"/>
              <a:buChar char="○"/>
              <a:defRPr sz="1300">
                <a:solidFill>
                  <a:srgbClr val="999999"/>
                </a:solidFill>
                <a:latin typeface="Cabin"/>
                <a:ea typeface="Cabin"/>
                <a:cs typeface="Cabin"/>
              </a:defRPr>
            </a:lvl8pPr>
            <a:lvl9pPr marL="4114800" indent="-304800">
              <a:lnSpc>
                <a:spcPct val="115000"/>
              </a:lnSpc>
              <a:buClr>
                <a:srgbClr val="999999"/>
              </a:buClr>
              <a:buSzPts val="1200"/>
              <a:buFont typeface="Cabin"/>
              <a:buChar char="■"/>
              <a:defRPr sz="1200">
                <a:solidFill>
                  <a:srgbClr val="999999"/>
                </a:solidFill>
                <a:latin typeface="Cabin"/>
                <a:ea typeface="Cabin"/>
                <a:cs typeface="Cabin"/>
              </a:defRPr>
            </a:lvl9pPr>
          </a:lstStyle>
          <a:p>
            <a:r>
              <a:rPr lang="en-US" dirty="0"/>
              <a:t>Welding Inspection</a:t>
            </a:r>
          </a:p>
        </p:txBody>
      </p:sp>
      <p:sp>
        <p:nvSpPr>
          <p:cNvPr id="9" name="Rectangle 8"/>
          <p:cNvSpPr/>
          <p:nvPr/>
        </p:nvSpPr>
        <p:spPr>
          <a:xfrm>
            <a:off x="3629608" y="3142024"/>
            <a:ext cx="3724341" cy="321819"/>
          </a:xfrm>
          <a:prstGeom prst="rect">
            <a:avLst/>
          </a:prstGeom>
          <a:noFill/>
          <a:ln>
            <a:noFill/>
          </a:ln>
        </p:spPr>
        <p:txBody>
          <a:bodyPr spcFirstLastPara="1" wrap="square" lIns="180000" tIns="91425" rIns="91425" bIns="91425" anchor="t" anchorCtr="0">
            <a:noAutofit/>
          </a:bodyPr>
          <a:lstStyle/>
          <a:p>
            <a:pPr>
              <a:lnSpc>
                <a:spcPct val="115000"/>
              </a:lnSpc>
              <a:buClr>
                <a:srgbClr val="E9AA1B"/>
              </a:buClr>
              <a:buSzPts val="1600"/>
              <a:buFont typeface="Cabin"/>
              <a:buNone/>
            </a:pPr>
            <a:r>
              <a:rPr lang="en-US" dirty="0">
                <a:solidFill>
                  <a:srgbClr val="3E516C"/>
                </a:solidFill>
                <a:latin typeface="Montserrat Medium"/>
                <a:ea typeface="Montserrat Medium"/>
                <a:cs typeface="Montserrat Medium"/>
              </a:rPr>
              <a:t>Mechanical vibration Inspection</a:t>
            </a:r>
          </a:p>
        </p:txBody>
      </p:sp>
      <p:pic>
        <p:nvPicPr>
          <p:cNvPr id="2056" name="Picture 8" descr="E:\EIPS\EPIS RIG\284-2842468_1-crown-block-and-water-table-2-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35106" y="1443865"/>
            <a:ext cx="2808894" cy="32389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722568" y="1169118"/>
            <a:ext cx="1215397" cy="369332"/>
          </a:xfrm>
          <a:prstGeom prst="rect">
            <a:avLst/>
          </a:prstGeom>
        </p:spPr>
        <p:txBody>
          <a:bodyPr wrap="none">
            <a:spAutoFit/>
          </a:bodyPr>
          <a:lstStyle/>
          <a:p>
            <a:r>
              <a:rPr lang="ar-EG" sz="1800" dirty="0"/>
              <a:t>فحص مواسير</a:t>
            </a:r>
            <a:endParaRPr lang="en-US" dirty="0"/>
          </a:p>
        </p:txBody>
      </p:sp>
      <p:sp>
        <p:nvSpPr>
          <p:cNvPr id="15" name="Rectangle 14"/>
          <p:cNvSpPr/>
          <p:nvPr/>
        </p:nvSpPr>
        <p:spPr>
          <a:xfrm>
            <a:off x="5821686" y="903988"/>
            <a:ext cx="603050" cy="369332"/>
          </a:xfrm>
          <a:prstGeom prst="rect">
            <a:avLst/>
          </a:prstGeom>
        </p:spPr>
        <p:txBody>
          <a:bodyPr wrap="none">
            <a:spAutoFit/>
          </a:bodyPr>
          <a:lstStyle/>
          <a:p>
            <a:r>
              <a:rPr lang="ar-EG" sz="1800" dirty="0"/>
              <a:t>تفتيش</a:t>
            </a:r>
            <a:endParaRPr lang="en-US" dirty="0"/>
          </a:p>
        </p:txBody>
      </p:sp>
      <p:sp>
        <p:nvSpPr>
          <p:cNvPr id="17" name="Rectangle 16"/>
          <p:cNvSpPr/>
          <p:nvPr/>
        </p:nvSpPr>
        <p:spPr>
          <a:xfrm>
            <a:off x="4330266" y="1641091"/>
            <a:ext cx="1314784" cy="369332"/>
          </a:xfrm>
          <a:prstGeom prst="rect">
            <a:avLst/>
          </a:prstGeom>
        </p:spPr>
        <p:txBody>
          <a:bodyPr wrap="none">
            <a:spAutoFit/>
          </a:bodyPr>
          <a:lstStyle/>
          <a:p>
            <a:r>
              <a:rPr lang="ar-EG" sz="1800" dirty="0"/>
              <a:t>فحص اللحامات</a:t>
            </a:r>
            <a:endParaRPr lang="en-US" dirty="0"/>
          </a:p>
        </p:txBody>
      </p:sp>
      <p:sp>
        <p:nvSpPr>
          <p:cNvPr id="2" name="Rectangle 1"/>
          <p:cNvSpPr/>
          <p:nvPr/>
        </p:nvSpPr>
        <p:spPr>
          <a:xfrm>
            <a:off x="5212560" y="2163622"/>
            <a:ext cx="1281120" cy="307777"/>
          </a:xfrm>
          <a:prstGeom prst="rect">
            <a:avLst/>
          </a:prstGeom>
        </p:spPr>
        <p:txBody>
          <a:bodyPr wrap="none">
            <a:spAutoFit/>
          </a:bodyPr>
          <a:lstStyle/>
          <a:p>
            <a:r>
              <a:rPr lang="ar-EG" dirty="0"/>
              <a:t>فحص معدات الرفع</a:t>
            </a:r>
            <a:endParaRPr lang="en-US" dirty="0"/>
          </a:p>
        </p:txBody>
      </p:sp>
      <p:sp>
        <p:nvSpPr>
          <p:cNvPr id="3" name="Rectangle 2"/>
          <p:cNvSpPr/>
          <p:nvPr/>
        </p:nvSpPr>
        <p:spPr>
          <a:xfrm>
            <a:off x="5637791" y="2785438"/>
            <a:ext cx="1183337" cy="307777"/>
          </a:xfrm>
          <a:prstGeom prst="rect">
            <a:avLst/>
          </a:prstGeom>
        </p:spPr>
        <p:txBody>
          <a:bodyPr wrap="none">
            <a:spAutoFit/>
          </a:bodyPr>
          <a:lstStyle/>
          <a:p>
            <a:r>
              <a:rPr lang="ar-EG" dirty="0"/>
              <a:t>الفحص الكهربائي</a:t>
            </a:r>
            <a:endParaRPr lang="en-US" dirty="0"/>
          </a:p>
        </p:txBody>
      </p:sp>
      <p:sp>
        <p:nvSpPr>
          <p:cNvPr id="4" name="Rectangle 3"/>
          <p:cNvSpPr/>
          <p:nvPr/>
        </p:nvSpPr>
        <p:spPr>
          <a:xfrm>
            <a:off x="4078989" y="3612180"/>
            <a:ext cx="1657826" cy="307777"/>
          </a:xfrm>
          <a:prstGeom prst="rect">
            <a:avLst/>
          </a:prstGeom>
        </p:spPr>
        <p:txBody>
          <a:bodyPr wrap="none">
            <a:spAutoFit/>
          </a:bodyPr>
          <a:lstStyle/>
          <a:p>
            <a:r>
              <a:rPr lang="ar-EG" dirty="0"/>
              <a:t>فحص الاهتزاز الميكانيكي</a:t>
            </a:r>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209" y="12849"/>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27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34"/>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8</a:t>
            </a:fld>
            <a:endParaRPr/>
          </a:p>
        </p:txBody>
      </p:sp>
      <p:sp>
        <p:nvSpPr>
          <p:cNvPr id="341" name="Google Shape;341;p34"/>
          <p:cNvSpPr/>
          <p:nvPr/>
        </p:nvSpPr>
        <p:spPr>
          <a:xfrm rot="10800000">
            <a:off x="1112308" y="1161132"/>
            <a:ext cx="94142"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ontserrat"/>
              <a:ea typeface="Montserrat"/>
              <a:cs typeface="Montserrat"/>
              <a:sym typeface="Montserrat"/>
            </a:endParaRPr>
          </a:p>
        </p:txBody>
      </p:sp>
      <p:sp>
        <p:nvSpPr>
          <p:cNvPr id="342" name="Google Shape;342;p34"/>
          <p:cNvSpPr txBox="1">
            <a:spLocks noGrp="1"/>
          </p:cNvSpPr>
          <p:nvPr>
            <p:ph type="subTitle" idx="1"/>
          </p:nvPr>
        </p:nvSpPr>
        <p:spPr>
          <a:xfrm>
            <a:off x="1415607" y="1129238"/>
            <a:ext cx="2871000" cy="32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Montserrat SemiBold"/>
                <a:ea typeface="Montserrat SemiBold"/>
                <a:cs typeface="Montserrat SemiBold"/>
                <a:sym typeface="Montserrat SemiBold"/>
              </a:rPr>
              <a:t>NDT 6000</a:t>
            </a:r>
            <a:endParaRPr dirty="0">
              <a:latin typeface="Montserrat SemiBold"/>
              <a:ea typeface="Montserrat SemiBold"/>
              <a:cs typeface="Montserrat SemiBold"/>
              <a:sym typeface="Montserrat SemiBold"/>
            </a:endParaRPr>
          </a:p>
        </p:txBody>
      </p:sp>
      <p:sp>
        <p:nvSpPr>
          <p:cNvPr id="343" name="Google Shape;343;p34"/>
          <p:cNvSpPr txBox="1">
            <a:spLocks noGrp="1"/>
          </p:cNvSpPr>
          <p:nvPr>
            <p:ph type="subTitle" idx="2"/>
          </p:nvPr>
        </p:nvSpPr>
        <p:spPr>
          <a:xfrm>
            <a:off x="6351992" y="1102808"/>
            <a:ext cx="1692672" cy="32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E9AA1B"/>
                </a:solidFill>
                <a:latin typeface="Montserrat SemiBold"/>
                <a:ea typeface="Montserrat SemiBold"/>
                <a:cs typeface="Montserrat SemiBold"/>
                <a:sym typeface="Montserrat SemiBold"/>
              </a:rPr>
              <a:t>NDT 2000</a:t>
            </a:r>
          </a:p>
        </p:txBody>
      </p:sp>
      <p:grpSp>
        <p:nvGrpSpPr>
          <p:cNvPr id="344" name="Google Shape;344;p34"/>
          <p:cNvGrpSpPr/>
          <p:nvPr/>
        </p:nvGrpSpPr>
        <p:grpSpPr>
          <a:xfrm>
            <a:off x="5688226" y="1020993"/>
            <a:ext cx="548700" cy="475200"/>
            <a:chOff x="4526237" y="2241575"/>
            <a:chExt cx="548700" cy="475200"/>
          </a:xfrm>
        </p:grpSpPr>
        <p:sp>
          <p:nvSpPr>
            <p:cNvPr id="345" name="Google Shape;345;p34"/>
            <p:cNvSpPr/>
            <p:nvPr/>
          </p:nvSpPr>
          <p:spPr>
            <a:xfrm>
              <a:off x="4526237" y="2241575"/>
              <a:ext cx="548700" cy="475200"/>
            </a:xfrm>
            <a:prstGeom prst="hexagon">
              <a:avLst>
                <a:gd name="adj" fmla="val 25000"/>
                <a:gd name="vf" fmla="val 115470"/>
              </a:avLst>
            </a:prstGeom>
            <a:solidFill>
              <a:srgbClr val="E9AA1B"/>
            </a:solidFill>
            <a:ln w="9525" cap="flat" cmpd="sng">
              <a:solidFill>
                <a:srgbClr val="E9AA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4808089" y="2486740"/>
              <a:ext cx="106888" cy="117777"/>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4820687" y="2358459"/>
              <a:ext cx="36042" cy="39489"/>
            </a:xfrm>
            <a:custGeom>
              <a:avLst/>
              <a:gdLst/>
              <a:ahLst/>
              <a:cxnLst/>
              <a:rect l="l" t="t" r="r" b="b"/>
              <a:pathLst>
                <a:path w="1891" h="1891" extrusionOk="0">
                  <a:moveTo>
                    <a:pt x="1" y="0"/>
                  </a:moveTo>
                  <a:lnTo>
                    <a:pt x="1" y="1890"/>
                  </a:lnTo>
                  <a:lnTo>
                    <a:pt x="1891" y="189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4746830" y="2434116"/>
              <a:ext cx="12027" cy="13177"/>
            </a:xfrm>
            <a:custGeom>
              <a:avLst/>
              <a:gdLst/>
              <a:ahLst/>
              <a:cxnLst/>
              <a:rect l="l" t="t" r="r" b="b"/>
              <a:pathLst>
                <a:path w="631" h="631" extrusionOk="0">
                  <a:moveTo>
                    <a:pt x="1" y="0"/>
                  </a:moveTo>
                  <a:lnTo>
                    <a:pt x="1" y="630"/>
                  </a:lnTo>
                  <a:cubicBezTo>
                    <a:pt x="316" y="536"/>
                    <a:pt x="505" y="284"/>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a:off x="4719803" y="2405820"/>
              <a:ext cx="39054" cy="42788"/>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4746830" y="2434116"/>
              <a:ext cx="40846" cy="45399"/>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4686181" y="2353844"/>
              <a:ext cx="174761" cy="250674"/>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4"/>
          <p:cNvGrpSpPr/>
          <p:nvPr/>
        </p:nvGrpSpPr>
        <p:grpSpPr>
          <a:xfrm>
            <a:off x="871602" y="1021761"/>
            <a:ext cx="548700" cy="475200"/>
            <a:chOff x="635488" y="2308600"/>
            <a:chExt cx="548700" cy="475200"/>
          </a:xfrm>
        </p:grpSpPr>
        <p:sp>
          <p:nvSpPr>
            <p:cNvPr id="353" name="Google Shape;353;p34"/>
            <p:cNvSpPr/>
            <p:nvPr/>
          </p:nvSpPr>
          <p:spPr>
            <a:xfrm>
              <a:off x="635488" y="2308600"/>
              <a:ext cx="548700" cy="475200"/>
            </a:xfrm>
            <a:prstGeom prst="hexagon">
              <a:avLst>
                <a:gd name="adj" fmla="val 25000"/>
                <a:gd name="vf" fmla="val 115470"/>
              </a:avLst>
            </a:prstGeom>
            <a:solidFill>
              <a:srgbClr val="3E516C"/>
            </a:solid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34"/>
            <p:cNvGrpSpPr/>
            <p:nvPr/>
          </p:nvGrpSpPr>
          <p:grpSpPr>
            <a:xfrm>
              <a:off x="764154" y="2415441"/>
              <a:ext cx="276853" cy="278071"/>
              <a:chOff x="-49764975" y="3551225"/>
              <a:chExt cx="299300" cy="300650"/>
            </a:xfrm>
          </p:grpSpPr>
          <p:sp>
            <p:nvSpPr>
              <p:cNvPr id="355" name="Google Shape;355;p34"/>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6" name="Google Shape;366;p34"/>
          <p:cNvSpPr txBox="1">
            <a:spLocks noGrp="1"/>
          </p:cNvSpPr>
          <p:nvPr>
            <p:ph type="subTitle" idx="3"/>
          </p:nvPr>
        </p:nvSpPr>
        <p:spPr>
          <a:xfrm>
            <a:off x="4936181" y="1664431"/>
            <a:ext cx="4207819" cy="6840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Portable unit with two function system includes transverse flaw detection and non-contact hall-effect well loss detection capabilities.</a:t>
            </a:r>
          </a:p>
          <a:p>
            <a:pPr marL="0" lvl="0" indent="0" algn="l" rtl="0">
              <a:spcBef>
                <a:spcPts val="0"/>
              </a:spcBef>
              <a:spcAft>
                <a:spcPts val="0"/>
              </a:spcAft>
              <a:buNone/>
            </a:pPr>
            <a:endParaRPr lang="es" sz="2000" dirty="0"/>
          </a:p>
        </p:txBody>
      </p:sp>
      <p:sp>
        <p:nvSpPr>
          <p:cNvPr id="367" name="Google Shape;367;p34"/>
          <p:cNvSpPr txBox="1">
            <a:spLocks noGrp="1"/>
          </p:cNvSpPr>
          <p:nvPr>
            <p:ph type="subTitle" idx="4"/>
          </p:nvPr>
        </p:nvSpPr>
        <p:spPr>
          <a:xfrm>
            <a:off x="54592" y="1551474"/>
            <a:ext cx="4175028" cy="6705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This 4 function is the biggest in the range. It is designed to male inspection quicker and easier for the operator using it. </a:t>
            </a:r>
          </a:p>
          <a:p>
            <a:pPr marL="0" lvl="0" indent="0" algn="l" rtl="0">
              <a:spcBef>
                <a:spcPts val="0"/>
              </a:spcBef>
              <a:spcAft>
                <a:spcPts val="0"/>
              </a:spcAft>
              <a:buNone/>
            </a:pPr>
            <a:r>
              <a:rPr lang="en-US" sz="1400" dirty="0"/>
              <a:t>Size capability 2 3/8’ – 13 3/8’</a:t>
            </a:r>
            <a:endParaRPr sz="1400" dirty="0"/>
          </a:p>
        </p:txBody>
      </p:sp>
      <p:pic>
        <p:nvPicPr>
          <p:cNvPr id="31" name="Picture 30">
            <a:extLst>
              <a:ext uri="{FF2B5EF4-FFF2-40B4-BE49-F238E27FC236}">
                <a16:creationId xmlns="" xmlns:a16="http://schemas.microsoft.com/office/drawing/2014/main" id="{74B14313-7550-47E5-BE14-281A47DC2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924" y="3480180"/>
            <a:ext cx="1344580" cy="106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Google Shape;367;p34">
            <a:extLst>
              <a:ext uri="{FF2B5EF4-FFF2-40B4-BE49-F238E27FC236}">
                <a16:creationId xmlns="" xmlns:a16="http://schemas.microsoft.com/office/drawing/2014/main" id="{9BBA0EEA-5E52-41B8-B794-732152FBD333}"/>
              </a:ext>
            </a:extLst>
          </p:cNvPr>
          <p:cNvSpPr txBox="1">
            <a:spLocks/>
          </p:cNvSpPr>
          <p:nvPr/>
        </p:nvSpPr>
        <p:spPr>
          <a:xfrm>
            <a:off x="445675" y="2689440"/>
            <a:ext cx="3501485" cy="17324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1pPr>
            <a:lvl2pPr marL="914400" marR="0" lvl="1"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2pPr>
            <a:lvl3pPr marL="1371600" marR="0" lvl="2"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3pPr>
            <a:lvl4pPr marL="1828800" marR="0" lvl="3"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6pPr>
            <a:lvl7pPr marL="3200400" marR="0" lvl="6"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7pPr>
            <a:lvl8pPr marL="3657600" marR="0" lvl="7"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8pPr>
            <a:lvl9pPr marL="4114800" marR="0" lvl="8" indent="-304800" algn="l" rtl="0">
              <a:lnSpc>
                <a:spcPct val="100000"/>
              </a:lnSpc>
              <a:spcBef>
                <a:spcPts val="0"/>
              </a:spcBef>
              <a:spcAft>
                <a:spcPts val="0"/>
              </a:spcAft>
              <a:buClr>
                <a:srgbClr val="999999"/>
              </a:buClr>
              <a:buSzPts val="1200"/>
              <a:buFont typeface="Cabin"/>
              <a:buNone/>
              <a:defRPr sz="1200" b="0" i="0" u="none" strike="noStrike" cap="none">
                <a:solidFill>
                  <a:srgbClr val="999999"/>
                </a:solidFill>
                <a:latin typeface="Cabin"/>
                <a:ea typeface="Cabin"/>
                <a:cs typeface="Cabin"/>
                <a:sym typeface="Cabin"/>
              </a:defRPr>
            </a:lvl9pPr>
          </a:lstStyle>
          <a:p>
            <a:pPr marL="342900" indent="-342900">
              <a:buFont typeface="+mj-lt"/>
              <a:buAutoNum type="arabicPeriod"/>
            </a:pPr>
            <a:r>
              <a:rPr lang="en-US" sz="1400" dirty="0"/>
              <a:t>Longitudinal</a:t>
            </a:r>
          </a:p>
          <a:p>
            <a:pPr marL="342900" indent="-342900">
              <a:buFont typeface="+mj-lt"/>
              <a:buAutoNum type="arabicPeriod"/>
            </a:pPr>
            <a:r>
              <a:rPr lang="en-US" sz="1400" dirty="0"/>
              <a:t>Transverse</a:t>
            </a:r>
          </a:p>
          <a:p>
            <a:pPr marL="342900" indent="-342900">
              <a:buFont typeface="+mj-lt"/>
              <a:buAutoNum type="arabicPeriod"/>
            </a:pPr>
            <a:r>
              <a:rPr lang="en-US" sz="1400" dirty="0"/>
              <a:t>Wall thickness</a:t>
            </a:r>
          </a:p>
          <a:p>
            <a:pPr marL="342900" indent="-342900">
              <a:buFont typeface="+mj-lt"/>
              <a:buAutoNum type="arabicPeriod"/>
            </a:pPr>
            <a:r>
              <a:rPr lang="en-US" sz="1400" dirty="0"/>
              <a:t>Grade verification </a:t>
            </a:r>
            <a:br>
              <a:rPr lang="en-US" sz="1400" dirty="0"/>
            </a:br>
            <a:r>
              <a:rPr lang="en-US" sz="1400" dirty="0"/>
              <a:t>                                             </a:t>
            </a:r>
          </a:p>
          <a:p>
            <a:pPr marL="0" indent="0"/>
            <a:r>
              <a:rPr lang="en-US" sz="1400" dirty="0"/>
              <a:t>   </a:t>
            </a:r>
            <a:r>
              <a:rPr lang="en-US" sz="1600" dirty="0">
                <a:solidFill>
                  <a:srgbClr val="FF0000"/>
                </a:solidFill>
              </a:rPr>
              <a:t>All signals are reprocesses and reproduced by the individual system on computer display</a:t>
            </a:r>
            <a:r>
              <a:rPr lang="en-US" sz="1400" dirty="0"/>
              <a:t>’</a:t>
            </a:r>
          </a:p>
        </p:txBody>
      </p:sp>
      <p:sp>
        <p:nvSpPr>
          <p:cNvPr id="33" name="Google Shape;367;p34">
            <a:extLst>
              <a:ext uri="{FF2B5EF4-FFF2-40B4-BE49-F238E27FC236}">
                <a16:creationId xmlns="" xmlns:a16="http://schemas.microsoft.com/office/drawing/2014/main" id="{A3339DC7-36D6-4FA8-A911-A9430FD2447C}"/>
              </a:ext>
            </a:extLst>
          </p:cNvPr>
          <p:cNvSpPr txBox="1">
            <a:spLocks/>
          </p:cNvSpPr>
          <p:nvPr/>
        </p:nvSpPr>
        <p:spPr>
          <a:xfrm>
            <a:off x="5289347" y="2640207"/>
            <a:ext cx="3501485" cy="1439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1pPr>
            <a:lvl2pPr marL="914400" marR="0" lvl="1"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2pPr>
            <a:lvl3pPr marL="1371600" marR="0" lvl="2"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3pPr>
            <a:lvl4pPr marL="1828800" marR="0" lvl="3"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6pPr>
            <a:lvl7pPr marL="3200400" marR="0" lvl="6"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7pPr>
            <a:lvl8pPr marL="3657600" marR="0" lvl="7"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8pPr>
            <a:lvl9pPr marL="4114800" marR="0" lvl="8" indent="-304800" algn="l" rtl="0">
              <a:lnSpc>
                <a:spcPct val="100000"/>
              </a:lnSpc>
              <a:spcBef>
                <a:spcPts val="0"/>
              </a:spcBef>
              <a:spcAft>
                <a:spcPts val="0"/>
              </a:spcAft>
              <a:buClr>
                <a:srgbClr val="999999"/>
              </a:buClr>
              <a:buSzPts val="1200"/>
              <a:buFont typeface="Cabin"/>
              <a:buNone/>
              <a:defRPr sz="1200" b="0" i="0" u="none" strike="noStrike" cap="none">
                <a:solidFill>
                  <a:srgbClr val="999999"/>
                </a:solidFill>
                <a:latin typeface="Cabin"/>
                <a:ea typeface="Cabin"/>
                <a:cs typeface="Cabin"/>
                <a:sym typeface="Cabin"/>
              </a:defRPr>
            </a:lvl9pPr>
          </a:lstStyle>
          <a:p>
            <a:pPr marL="342900" indent="-342900">
              <a:buFont typeface="+mj-lt"/>
              <a:buAutoNum type="arabicPeriod"/>
            </a:pPr>
            <a:r>
              <a:rPr lang="en-US" sz="1400" dirty="0"/>
              <a:t>Dual drive buggy</a:t>
            </a:r>
          </a:p>
          <a:p>
            <a:pPr marL="342900" indent="-342900">
              <a:buFont typeface="+mj-lt"/>
              <a:buAutoNum type="arabicPeriod"/>
            </a:pPr>
            <a:r>
              <a:rPr lang="en-US" sz="1400" dirty="0"/>
              <a:t>Buggy Heads (2 3/8’ – 6 5/8’)</a:t>
            </a:r>
          </a:p>
          <a:p>
            <a:pPr marL="342900" indent="-342900">
              <a:buFont typeface="+mj-lt"/>
              <a:buAutoNum type="arabicPeriod"/>
            </a:pPr>
            <a:r>
              <a:rPr lang="en-US" sz="1400" dirty="0"/>
              <a:t>C oils (8 1/2” , 10” , 12”)</a:t>
            </a:r>
          </a:p>
          <a:p>
            <a:pPr marL="342900" indent="-342900">
              <a:buFont typeface="+mj-lt"/>
              <a:buAutoNum type="arabicPeriod"/>
            </a:pPr>
            <a:r>
              <a:rPr lang="en-US" sz="1400" dirty="0"/>
              <a:t>75ft System Cables </a:t>
            </a:r>
          </a:p>
          <a:p>
            <a:pPr marL="342900" indent="-342900">
              <a:buFont typeface="+mj-lt"/>
              <a:buAutoNum type="arabicPeriod"/>
            </a:pPr>
            <a:r>
              <a:rPr lang="en-US" sz="1400" dirty="0"/>
              <a:t>Air Jacks and Tracks </a:t>
            </a:r>
          </a:p>
          <a:p>
            <a:pPr marL="342900" indent="-342900">
              <a:buFont typeface="+mj-lt"/>
              <a:buAutoNum type="arabicPeriod"/>
            </a:pPr>
            <a:r>
              <a:rPr lang="en-US" sz="1400" dirty="0"/>
              <a:t>Test standards </a:t>
            </a:r>
            <a:br>
              <a:rPr lang="en-US" sz="1400" dirty="0"/>
            </a:br>
            <a:r>
              <a:rPr lang="en-US" sz="1400" dirty="0"/>
              <a:t>                                             </a:t>
            </a:r>
          </a:p>
          <a:p>
            <a:pPr marL="0" indent="0"/>
            <a:r>
              <a:rPr lang="en-US" sz="1400" dirty="0"/>
              <a:t>   </a:t>
            </a:r>
          </a:p>
        </p:txBody>
      </p:sp>
      <p:pic>
        <p:nvPicPr>
          <p:cNvPr id="3" name="Picture 2">
            <a:extLst>
              <a:ext uri="{FF2B5EF4-FFF2-40B4-BE49-F238E27FC236}">
                <a16:creationId xmlns="" xmlns:a16="http://schemas.microsoft.com/office/drawing/2014/main" id="{00F25CC7-CA06-4F8D-8259-711BB2844657}"/>
              </a:ext>
            </a:extLst>
          </p:cNvPr>
          <p:cNvPicPr>
            <a:picLocks noChangeAspect="1"/>
          </p:cNvPicPr>
          <p:nvPr/>
        </p:nvPicPr>
        <p:blipFill>
          <a:blip r:embed="rId4"/>
          <a:stretch>
            <a:fillRect/>
          </a:stretch>
        </p:blipFill>
        <p:spPr>
          <a:xfrm>
            <a:off x="2475155" y="2571750"/>
            <a:ext cx="1379499" cy="1044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044" y="-1"/>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9" name="Google Shape;339;p34"/>
          <p:cNvSpPr txBox="1">
            <a:spLocks noGrp="1"/>
          </p:cNvSpPr>
          <p:nvPr>
            <p:ph type="title"/>
          </p:nvPr>
        </p:nvSpPr>
        <p:spPr>
          <a:xfrm>
            <a:off x="2961690" y="240605"/>
            <a:ext cx="6684300" cy="48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sz="1800" b="1" dirty="0">
                <a:solidFill>
                  <a:srgbClr val="E9AA1B"/>
                </a:solidFill>
              </a:rPr>
              <a:t>Tubular </a:t>
            </a:r>
            <a:r>
              <a:rPr lang="en-US" sz="1800" dirty="0"/>
              <a:t>Inspection Services</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txBox="1">
            <a:spLocks noGrp="1"/>
          </p:cNvSpPr>
          <p:nvPr>
            <p:ph type="title"/>
          </p:nvPr>
        </p:nvSpPr>
        <p:spPr>
          <a:xfrm>
            <a:off x="2859054" y="263855"/>
            <a:ext cx="6684300" cy="482400"/>
          </a:xfrm>
          <a:prstGeom prst="rect">
            <a:avLst/>
          </a:prstGeom>
        </p:spPr>
        <p:txBody>
          <a:bodyPr spcFirstLastPara="1" wrap="square" lIns="91425" tIns="91425" rIns="91425" bIns="91425" anchor="b" anchorCtr="0">
            <a:noAutofit/>
          </a:bodyPr>
          <a:lstStyle/>
          <a:p>
            <a:pPr lvl="0">
              <a:buClr>
                <a:schemeClr val="dk1"/>
              </a:buClr>
              <a:buSzPts val="1100"/>
            </a:pPr>
            <a:r>
              <a:rPr lang="ar-EG" b="1" dirty="0">
                <a:solidFill>
                  <a:srgbClr val="E9AA1B"/>
                </a:solidFill>
              </a:rPr>
              <a:t>خدمات فحص المواسير</a:t>
            </a:r>
            <a:endParaRPr dirty="0"/>
          </a:p>
        </p:txBody>
      </p:sp>
      <p:sp>
        <p:nvSpPr>
          <p:cNvPr id="340" name="Google Shape;340;p34"/>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fld id="{00000000-1234-1234-1234-123412341234}" type="slidenum">
              <a:rPr lang="es"/>
              <a:pPr/>
              <a:t>9</a:t>
            </a:fld>
            <a:endParaRPr/>
          </a:p>
        </p:txBody>
      </p:sp>
      <p:sp>
        <p:nvSpPr>
          <p:cNvPr id="341" name="Google Shape;341;p34"/>
          <p:cNvSpPr/>
          <p:nvPr/>
        </p:nvSpPr>
        <p:spPr>
          <a:xfrm rot="10800000">
            <a:off x="1112308" y="1161132"/>
            <a:ext cx="94142"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endParaRPr b="1">
              <a:latin typeface="Montserrat"/>
              <a:ea typeface="Montserrat"/>
              <a:cs typeface="Montserrat"/>
              <a:sym typeface="Montserrat"/>
            </a:endParaRPr>
          </a:p>
        </p:txBody>
      </p:sp>
      <p:sp>
        <p:nvSpPr>
          <p:cNvPr id="342" name="Google Shape;342;p34"/>
          <p:cNvSpPr txBox="1">
            <a:spLocks noGrp="1"/>
          </p:cNvSpPr>
          <p:nvPr>
            <p:ph type="subTitle" idx="1"/>
          </p:nvPr>
        </p:nvSpPr>
        <p:spPr>
          <a:xfrm>
            <a:off x="1415607" y="1129238"/>
            <a:ext cx="2871000" cy="32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Montserrat SemiBold"/>
                <a:ea typeface="Montserrat SemiBold"/>
                <a:cs typeface="Montserrat SemiBold"/>
                <a:sym typeface="Montserrat SemiBold"/>
              </a:rPr>
              <a:t>NDT 6000</a:t>
            </a:r>
            <a:endParaRPr dirty="0">
              <a:latin typeface="Montserrat SemiBold"/>
              <a:ea typeface="Montserrat SemiBold"/>
              <a:cs typeface="Montserrat SemiBold"/>
              <a:sym typeface="Montserrat SemiBold"/>
            </a:endParaRPr>
          </a:p>
        </p:txBody>
      </p:sp>
      <p:sp>
        <p:nvSpPr>
          <p:cNvPr id="343" name="Google Shape;343;p34"/>
          <p:cNvSpPr txBox="1">
            <a:spLocks noGrp="1"/>
          </p:cNvSpPr>
          <p:nvPr>
            <p:ph type="subTitle" idx="2"/>
          </p:nvPr>
        </p:nvSpPr>
        <p:spPr>
          <a:xfrm>
            <a:off x="6351992" y="1102808"/>
            <a:ext cx="1692672" cy="32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E9AA1B"/>
                </a:solidFill>
                <a:latin typeface="Montserrat SemiBold"/>
                <a:ea typeface="Montserrat SemiBold"/>
                <a:cs typeface="Montserrat SemiBold"/>
                <a:sym typeface="Montserrat SemiBold"/>
              </a:rPr>
              <a:t>NDT 2000</a:t>
            </a:r>
          </a:p>
        </p:txBody>
      </p:sp>
      <p:grpSp>
        <p:nvGrpSpPr>
          <p:cNvPr id="344" name="Google Shape;344;p34"/>
          <p:cNvGrpSpPr/>
          <p:nvPr/>
        </p:nvGrpSpPr>
        <p:grpSpPr>
          <a:xfrm>
            <a:off x="5688226" y="1020993"/>
            <a:ext cx="548700" cy="475200"/>
            <a:chOff x="4526237" y="2241575"/>
            <a:chExt cx="548700" cy="475200"/>
          </a:xfrm>
        </p:grpSpPr>
        <p:sp>
          <p:nvSpPr>
            <p:cNvPr id="345" name="Google Shape;345;p34"/>
            <p:cNvSpPr/>
            <p:nvPr/>
          </p:nvSpPr>
          <p:spPr>
            <a:xfrm>
              <a:off x="4526237" y="2241575"/>
              <a:ext cx="548700" cy="475200"/>
            </a:xfrm>
            <a:prstGeom prst="hexagon">
              <a:avLst>
                <a:gd name="adj" fmla="val 25000"/>
                <a:gd name="vf" fmla="val 115470"/>
              </a:avLst>
            </a:prstGeom>
            <a:solidFill>
              <a:srgbClr val="E9AA1B"/>
            </a:solidFill>
            <a:ln w="9525" cap="flat" cmpd="sng">
              <a:solidFill>
                <a:srgbClr val="E9AA1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6" name="Google Shape;346;p34"/>
            <p:cNvSpPr/>
            <p:nvPr/>
          </p:nvSpPr>
          <p:spPr>
            <a:xfrm>
              <a:off x="4808089" y="2486740"/>
              <a:ext cx="106888" cy="117777"/>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7" name="Google Shape;347;p34"/>
            <p:cNvSpPr/>
            <p:nvPr/>
          </p:nvSpPr>
          <p:spPr>
            <a:xfrm>
              <a:off x="4820687" y="2358459"/>
              <a:ext cx="36042" cy="39489"/>
            </a:xfrm>
            <a:custGeom>
              <a:avLst/>
              <a:gdLst/>
              <a:ahLst/>
              <a:cxnLst/>
              <a:rect l="l" t="t" r="r" b="b"/>
              <a:pathLst>
                <a:path w="1891" h="1891" extrusionOk="0">
                  <a:moveTo>
                    <a:pt x="1" y="0"/>
                  </a:moveTo>
                  <a:lnTo>
                    <a:pt x="1" y="1890"/>
                  </a:lnTo>
                  <a:lnTo>
                    <a:pt x="1891" y="1890"/>
                  </a:lnTo>
                  <a:lnTo>
                    <a:pt x="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8" name="Google Shape;348;p34"/>
            <p:cNvSpPr/>
            <p:nvPr/>
          </p:nvSpPr>
          <p:spPr>
            <a:xfrm>
              <a:off x="4746830" y="2434116"/>
              <a:ext cx="12027" cy="13177"/>
            </a:xfrm>
            <a:custGeom>
              <a:avLst/>
              <a:gdLst/>
              <a:ahLst/>
              <a:cxnLst/>
              <a:rect l="l" t="t" r="r" b="b"/>
              <a:pathLst>
                <a:path w="631" h="631" extrusionOk="0">
                  <a:moveTo>
                    <a:pt x="1" y="0"/>
                  </a:moveTo>
                  <a:lnTo>
                    <a:pt x="1" y="630"/>
                  </a:lnTo>
                  <a:cubicBezTo>
                    <a:pt x="316" y="536"/>
                    <a:pt x="505" y="284"/>
                    <a:pt x="6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9" name="Google Shape;349;p34"/>
            <p:cNvSpPr/>
            <p:nvPr/>
          </p:nvSpPr>
          <p:spPr>
            <a:xfrm>
              <a:off x="4719803" y="2405820"/>
              <a:ext cx="39054" cy="42788"/>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50;p34"/>
            <p:cNvSpPr/>
            <p:nvPr/>
          </p:nvSpPr>
          <p:spPr>
            <a:xfrm>
              <a:off x="4746830" y="2434116"/>
              <a:ext cx="40846" cy="45399"/>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1" name="Google Shape;351;p34"/>
            <p:cNvSpPr/>
            <p:nvPr/>
          </p:nvSpPr>
          <p:spPr>
            <a:xfrm>
              <a:off x="4686181" y="2353844"/>
              <a:ext cx="174761" cy="250674"/>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352" name="Google Shape;352;p34"/>
          <p:cNvGrpSpPr/>
          <p:nvPr/>
        </p:nvGrpSpPr>
        <p:grpSpPr>
          <a:xfrm>
            <a:off x="871602" y="1021761"/>
            <a:ext cx="548700" cy="475200"/>
            <a:chOff x="635488" y="2308600"/>
            <a:chExt cx="548700" cy="475200"/>
          </a:xfrm>
        </p:grpSpPr>
        <p:sp>
          <p:nvSpPr>
            <p:cNvPr id="353" name="Google Shape;353;p34"/>
            <p:cNvSpPr/>
            <p:nvPr/>
          </p:nvSpPr>
          <p:spPr>
            <a:xfrm>
              <a:off x="635488" y="2308600"/>
              <a:ext cx="548700" cy="475200"/>
            </a:xfrm>
            <a:prstGeom prst="hexagon">
              <a:avLst>
                <a:gd name="adj" fmla="val 25000"/>
                <a:gd name="vf" fmla="val 115470"/>
              </a:avLst>
            </a:prstGeom>
            <a:solidFill>
              <a:srgbClr val="3E516C"/>
            </a:solid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54" name="Google Shape;354;p34"/>
            <p:cNvGrpSpPr/>
            <p:nvPr/>
          </p:nvGrpSpPr>
          <p:grpSpPr>
            <a:xfrm>
              <a:off x="764154" y="2415441"/>
              <a:ext cx="276853" cy="278071"/>
              <a:chOff x="-49764975" y="3551225"/>
              <a:chExt cx="299300" cy="300650"/>
            </a:xfrm>
          </p:grpSpPr>
          <p:sp>
            <p:nvSpPr>
              <p:cNvPr id="355" name="Google Shape;355;p34"/>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6" name="Google Shape;356;p34"/>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7" name="Google Shape;357;p34"/>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8" name="Google Shape;358;p34"/>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9" name="Google Shape;359;p34"/>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0" name="Google Shape;360;p34"/>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1" name="Google Shape;361;p34"/>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2" name="Google Shape;362;p34"/>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3" name="Google Shape;363;p34"/>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4" name="Google Shape;364;p34"/>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5" name="Google Shape;365;p34"/>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sp>
        <p:nvSpPr>
          <p:cNvPr id="366" name="Google Shape;366;p34"/>
          <p:cNvSpPr txBox="1">
            <a:spLocks noGrp="1"/>
          </p:cNvSpPr>
          <p:nvPr>
            <p:ph type="subTitle" idx="3"/>
          </p:nvPr>
        </p:nvSpPr>
        <p:spPr>
          <a:xfrm>
            <a:off x="4936181" y="1664431"/>
            <a:ext cx="4207819" cy="684022"/>
          </a:xfrm>
          <a:prstGeom prst="rect">
            <a:avLst/>
          </a:prstGeom>
        </p:spPr>
        <p:txBody>
          <a:bodyPr spcFirstLastPara="1" wrap="square" lIns="91425" tIns="91425" rIns="91425" bIns="91425" anchor="t" anchorCtr="0">
            <a:noAutofit/>
          </a:bodyPr>
          <a:lstStyle/>
          <a:p>
            <a:pPr marL="0" lvl="0" indent="0" algn="r" rtl="1"/>
            <a:r>
              <a:rPr lang="ar-EG" sz="1400" dirty="0"/>
              <a:t>تشتمل الوحدة المحمولة ذات النظامين على وظيفتين على اكتشاف الخلل المستعرض وإمكانيات الكشف عن فقدان البئر غير المتصل بتأثير القاعة</a:t>
            </a:r>
            <a:r>
              <a:rPr lang="en-US" sz="1400" dirty="0"/>
              <a:t>.</a:t>
            </a:r>
          </a:p>
          <a:p>
            <a:pPr marL="0" lvl="0" indent="0" algn="l" rtl="0">
              <a:spcBef>
                <a:spcPts val="0"/>
              </a:spcBef>
              <a:spcAft>
                <a:spcPts val="0"/>
              </a:spcAft>
              <a:buNone/>
            </a:pPr>
            <a:endParaRPr lang="es" sz="2000" dirty="0"/>
          </a:p>
        </p:txBody>
      </p:sp>
      <p:sp>
        <p:nvSpPr>
          <p:cNvPr id="367" name="Google Shape;367;p34"/>
          <p:cNvSpPr txBox="1">
            <a:spLocks noGrp="1"/>
          </p:cNvSpPr>
          <p:nvPr>
            <p:ph type="subTitle" idx="4"/>
          </p:nvPr>
        </p:nvSpPr>
        <p:spPr>
          <a:xfrm>
            <a:off x="54592" y="1551474"/>
            <a:ext cx="4175028" cy="670541"/>
          </a:xfrm>
          <a:prstGeom prst="rect">
            <a:avLst/>
          </a:prstGeom>
        </p:spPr>
        <p:txBody>
          <a:bodyPr spcFirstLastPara="1" wrap="square" lIns="91425" tIns="91425" rIns="91425" bIns="91425" anchor="t" anchorCtr="0">
            <a:noAutofit/>
          </a:bodyPr>
          <a:lstStyle/>
          <a:p>
            <a:pPr marL="0" lvl="0" indent="0" algn="r" rtl="1"/>
            <a:r>
              <a:rPr lang="en-US" sz="1400" dirty="0"/>
              <a:t>’</a:t>
            </a:r>
            <a:r>
              <a:rPr lang="ar-EG" sz="1400" dirty="0"/>
              <a:t> هذه الوظيفة الأربعة هي الأكبر في النطاق. إنه مصمم لفحص الذكور بشكل أسرع وأسهل للمشغل الذي يستخدمه.</a:t>
            </a:r>
          </a:p>
          <a:p>
            <a:pPr marL="0" lvl="0" indent="0" algn="r" rtl="1"/>
            <a:r>
              <a:rPr lang="ar-EG" sz="1400" dirty="0"/>
              <a:t>قدرة الحجم 2 3/8 '- 13 3/8</a:t>
            </a:r>
            <a:endParaRPr sz="1400" dirty="0"/>
          </a:p>
        </p:txBody>
      </p:sp>
      <p:pic>
        <p:nvPicPr>
          <p:cNvPr id="31" name="Picture 30">
            <a:extLst>
              <a:ext uri="{FF2B5EF4-FFF2-40B4-BE49-F238E27FC236}">
                <a16:creationId xmlns="" xmlns:a16="http://schemas.microsoft.com/office/drawing/2014/main" id="{74B14313-7550-47E5-BE14-281A47DC2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676" y="3616657"/>
            <a:ext cx="1344580" cy="106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Google Shape;367;p34">
            <a:extLst>
              <a:ext uri="{FF2B5EF4-FFF2-40B4-BE49-F238E27FC236}">
                <a16:creationId xmlns="" xmlns:a16="http://schemas.microsoft.com/office/drawing/2014/main" id="{9BBA0EEA-5E52-41B8-B794-732152FBD333}"/>
              </a:ext>
            </a:extLst>
          </p:cNvPr>
          <p:cNvSpPr txBox="1">
            <a:spLocks/>
          </p:cNvSpPr>
          <p:nvPr/>
        </p:nvSpPr>
        <p:spPr>
          <a:xfrm>
            <a:off x="445675" y="2689440"/>
            <a:ext cx="3501485" cy="17324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1pPr>
            <a:lvl2pPr marL="914400" marR="0" lvl="1"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2pPr>
            <a:lvl3pPr marL="1371600" marR="0" lvl="2"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3pPr>
            <a:lvl4pPr marL="1828800" marR="0" lvl="3"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6pPr>
            <a:lvl7pPr marL="3200400" marR="0" lvl="6"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7pPr>
            <a:lvl8pPr marL="3657600" marR="0" lvl="7"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8pPr>
            <a:lvl9pPr marL="4114800" marR="0" lvl="8" indent="-304800" algn="l" rtl="0">
              <a:lnSpc>
                <a:spcPct val="100000"/>
              </a:lnSpc>
              <a:spcBef>
                <a:spcPts val="0"/>
              </a:spcBef>
              <a:spcAft>
                <a:spcPts val="0"/>
              </a:spcAft>
              <a:buClr>
                <a:srgbClr val="999999"/>
              </a:buClr>
              <a:buSzPts val="1200"/>
              <a:buFont typeface="Cabin"/>
              <a:buNone/>
              <a:defRPr sz="1200" b="0" i="0" u="none" strike="noStrike" cap="none">
                <a:solidFill>
                  <a:srgbClr val="999999"/>
                </a:solidFill>
                <a:latin typeface="Cabin"/>
                <a:ea typeface="Cabin"/>
                <a:cs typeface="Cabin"/>
                <a:sym typeface="Cabin"/>
              </a:defRPr>
            </a:lvl9pPr>
          </a:lstStyle>
          <a:p>
            <a:pPr marL="342900" indent="-342900">
              <a:buFont typeface="+mj-lt"/>
              <a:buAutoNum type="arabicPeriod"/>
            </a:pPr>
            <a:r>
              <a:rPr lang="ar-EG" sz="1400" dirty="0"/>
              <a:t>طولية</a:t>
            </a:r>
          </a:p>
          <a:p>
            <a:pPr marL="342900" indent="-342900">
              <a:buFont typeface="+mj-lt"/>
              <a:buAutoNum type="arabicPeriod"/>
            </a:pPr>
            <a:r>
              <a:rPr lang="ar-EG" sz="1400" dirty="0"/>
              <a:t>مستعرض</a:t>
            </a:r>
          </a:p>
          <a:p>
            <a:pPr marL="342900" indent="-342900">
              <a:buFont typeface="+mj-lt"/>
              <a:buAutoNum type="arabicPeriod"/>
            </a:pPr>
            <a:r>
              <a:rPr lang="ar-EG" sz="1400" dirty="0"/>
              <a:t>سمك الحائط</a:t>
            </a:r>
          </a:p>
          <a:p>
            <a:pPr marL="342900" indent="-342900">
              <a:buFont typeface="+mj-lt"/>
              <a:buAutoNum type="arabicPeriod"/>
            </a:pPr>
            <a:r>
              <a:rPr lang="ar-EG" sz="1400" dirty="0"/>
              <a:t>التحقق من الدرجة</a:t>
            </a:r>
          </a:p>
          <a:p>
            <a:pPr marL="342900" indent="-342900">
              <a:buFont typeface="+mj-lt"/>
              <a:buAutoNum type="arabicPeriod"/>
            </a:pPr>
            <a:endParaRPr lang="ar-EG" sz="1400" dirty="0"/>
          </a:p>
          <a:p>
            <a:pPr marL="342900" indent="-342900">
              <a:buFont typeface="+mj-lt"/>
              <a:buAutoNum type="arabicPeriod"/>
            </a:pPr>
            <a:r>
              <a:rPr lang="ar-EG" sz="1400" dirty="0"/>
              <a:t>    تتم إعادة معالجة جميع الإشارات ويتم إنتاجها بواسطة النظام الفردي على شاشة الكمبيوتر</a:t>
            </a:r>
            <a:r>
              <a:rPr lang="en-US" sz="1400" dirty="0"/>
              <a:t>’</a:t>
            </a:r>
          </a:p>
        </p:txBody>
      </p:sp>
      <p:sp>
        <p:nvSpPr>
          <p:cNvPr id="33" name="Google Shape;367;p34">
            <a:extLst>
              <a:ext uri="{FF2B5EF4-FFF2-40B4-BE49-F238E27FC236}">
                <a16:creationId xmlns="" xmlns:a16="http://schemas.microsoft.com/office/drawing/2014/main" id="{A3339DC7-36D6-4FA8-A911-A9430FD2447C}"/>
              </a:ext>
            </a:extLst>
          </p:cNvPr>
          <p:cNvSpPr txBox="1">
            <a:spLocks/>
          </p:cNvSpPr>
          <p:nvPr/>
        </p:nvSpPr>
        <p:spPr>
          <a:xfrm>
            <a:off x="5289347" y="2571391"/>
            <a:ext cx="3501485" cy="1439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1pPr>
            <a:lvl2pPr marL="914400" marR="0" lvl="1" indent="-330200" algn="l" rtl="0">
              <a:lnSpc>
                <a:spcPct val="100000"/>
              </a:lnSpc>
              <a:spcBef>
                <a:spcPts val="0"/>
              </a:spcBef>
              <a:spcAft>
                <a:spcPts val="0"/>
              </a:spcAft>
              <a:buClr>
                <a:srgbClr val="E9AA1B"/>
              </a:buClr>
              <a:buSzPts val="1600"/>
              <a:buFont typeface="Cabin"/>
              <a:buNone/>
              <a:defRPr sz="1200" b="0" i="0" u="none" strike="noStrike" cap="none">
                <a:solidFill>
                  <a:srgbClr val="999999"/>
                </a:solidFill>
                <a:latin typeface="Cabin"/>
                <a:ea typeface="Cabin"/>
                <a:cs typeface="Cabin"/>
                <a:sym typeface="Cabin"/>
              </a:defRPr>
            </a:lvl2pPr>
            <a:lvl3pPr marL="1371600" marR="0" lvl="2"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3pPr>
            <a:lvl4pPr marL="1828800" marR="0" lvl="3" indent="-323850" algn="l" rtl="0">
              <a:lnSpc>
                <a:spcPct val="100000"/>
              </a:lnSpc>
              <a:spcBef>
                <a:spcPts val="0"/>
              </a:spcBef>
              <a:spcAft>
                <a:spcPts val="0"/>
              </a:spcAft>
              <a:buClr>
                <a:srgbClr val="E9AA1B"/>
              </a:buClr>
              <a:buSzPts val="1500"/>
              <a:buFont typeface="Cabin"/>
              <a:buNone/>
              <a:defRPr sz="12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None/>
              <a:defRPr sz="1200" b="0" i="0" u="none" strike="noStrike" cap="none">
                <a:solidFill>
                  <a:srgbClr val="999999"/>
                </a:solidFill>
                <a:latin typeface="Cabin"/>
                <a:ea typeface="Cabin"/>
                <a:cs typeface="Cabin"/>
                <a:sym typeface="Cabin"/>
              </a:defRPr>
            </a:lvl6pPr>
            <a:lvl7pPr marL="3200400" marR="0" lvl="6"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7pPr>
            <a:lvl8pPr marL="3657600" marR="0" lvl="7" indent="-311150" algn="l" rtl="0">
              <a:lnSpc>
                <a:spcPct val="100000"/>
              </a:lnSpc>
              <a:spcBef>
                <a:spcPts val="0"/>
              </a:spcBef>
              <a:spcAft>
                <a:spcPts val="0"/>
              </a:spcAft>
              <a:buClr>
                <a:srgbClr val="999999"/>
              </a:buClr>
              <a:buSzPts val="1300"/>
              <a:buFont typeface="Cabin"/>
              <a:buNone/>
              <a:defRPr sz="1200" b="0" i="0" u="none" strike="noStrike" cap="none">
                <a:solidFill>
                  <a:srgbClr val="999999"/>
                </a:solidFill>
                <a:latin typeface="Cabin"/>
                <a:ea typeface="Cabin"/>
                <a:cs typeface="Cabin"/>
                <a:sym typeface="Cabin"/>
              </a:defRPr>
            </a:lvl8pPr>
            <a:lvl9pPr marL="4114800" marR="0" lvl="8" indent="-304800" algn="l" rtl="0">
              <a:lnSpc>
                <a:spcPct val="100000"/>
              </a:lnSpc>
              <a:spcBef>
                <a:spcPts val="0"/>
              </a:spcBef>
              <a:spcAft>
                <a:spcPts val="0"/>
              </a:spcAft>
              <a:buClr>
                <a:srgbClr val="999999"/>
              </a:buClr>
              <a:buSzPts val="1200"/>
              <a:buFont typeface="Cabin"/>
              <a:buNone/>
              <a:defRPr sz="1200" b="0" i="0" u="none" strike="noStrike" cap="none">
                <a:solidFill>
                  <a:srgbClr val="999999"/>
                </a:solidFill>
                <a:latin typeface="Cabin"/>
                <a:ea typeface="Cabin"/>
                <a:cs typeface="Cabin"/>
                <a:sym typeface="Cabin"/>
              </a:defRPr>
            </a:lvl9pPr>
          </a:lstStyle>
          <a:p>
            <a:pPr marL="342900" indent="-342900" algn="r" rtl="1">
              <a:buFont typeface="+mj-lt"/>
              <a:buAutoNum type="arabicPeriod"/>
            </a:pPr>
            <a:r>
              <a:rPr lang="ar-EG" sz="1400" dirty="0"/>
              <a:t>محرك مزدوج عربات التي تجرها الدواب</a:t>
            </a:r>
          </a:p>
          <a:p>
            <a:pPr marL="342900" indent="-342900" algn="r" rtl="1">
              <a:buFont typeface="+mj-lt"/>
              <a:buAutoNum type="arabicPeriod"/>
            </a:pPr>
            <a:r>
              <a:rPr lang="ar-EG" sz="1400" dirty="0"/>
              <a:t>رؤوس عربات التي تجرها الدواب (2 3/8 '- 6 5/8')</a:t>
            </a:r>
          </a:p>
          <a:p>
            <a:pPr marL="342900" indent="-342900" algn="r" rtl="1">
              <a:buFont typeface="+mj-lt"/>
              <a:buAutoNum type="arabicPeriod"/>
            </a:pPr>
            <a:r>
              <a:rPr lang="ar-EG" sz="1400" dirty="0"/>
              <a:t>زيوت </a:t>
            </a:r>
            <a:r>
              <a:rPr lang="en-US" sz="1400" dirty="0"/>
              <a:t>C (8 1/2 </a:t>
            </a:r>
            <a:r>
              <a:rPr lang="ar-EG" sz="1400" dirty="0"/>
              <a:t>بوصة ، 10 بوصة ، 12 بوصة)</a:t>
            </a:r>
          </a:p>
          <a:p>
            <a:pPr marL="342900" indent="-342900" algn="r" rtl="1">
              <a:buFont typeface="+mj-lt"/>
              <a:buAutoNum type="arabicPeriod"/>
            </a:pPr>
            <a:r>
              <a:rPr lang="ar-EG" sz="1400" dirty="0"/>
              <a:t>75 قدم نظام الكابلات</a:t>
            </a:r>
          </a:p>
          <a:p>
            <a:pPr marL="342900" indent="-342900" algn="r" rtl="1">
              <a:buFont typeface="+mj-lt"/>
              <a:buAutoNum type="arabicPeriod"/>
            </a:pPr>
            <a:r>
              <a:rPr lang="ar-EG" sz="1400" dirty="0"/>
              <a:t>الرافعات الهوائية والجنازير</a:t>
            </a:r>
          </a:p>
          <a:p>
            <a:pPr marL="342900" indent="-342900" algn="r" rtl="1">
              <a:buFont typeface="+mj-lt"/>
              <a:buAutoNum type="arabicPeriod"/>
            </a:pPr>
            <a:r>
              <a:rPr lang="ar-EG" sz="1400" dirty="0"/>
              <a:t>معايير الاختبار</a:t>
            </a:r>
            <a:r>
              <a:rPr lang="en-US" sz="1400" dirty="0"/>
              <a:t/>
            </a:r>
            <a:br>
              <a:rPr lang="en-US" sz="1400" dirty="0"/>
            </a:br>
            <a:r>
              <a:rPr lang="en-US" sz="1400" dirty="0"/>
              <a:t>                                             </a:t>
            </a:r>
          </a:p>
          <a:p>
            <a:pPr marL="0" indent="0" algn="r" rtl="1"/>
            <a:r>
              <a:rPr lang="en-US" sz="1400" dirty="0"/>
              <a:t>   </a:t>
            </a:r>
          </a:p>
        </p:txBody>
      </p:sp>
      <p:pic>
        <p:nvPicPr>
          <p:cNvPr id="3" name="Picture 2">
            <a:extLst>
              <a:ext uri="{FF2B5EF4-FFF2-40B4-BE49-F238E27FC236}">
                <a16:creationId xmlns="" xmlns:a16="http://schemas.microsoft.com/office/drawing/2014/main" id="{00F25CC7-CA06-4F8D-8259-711BB2844657}"/>
              </a:ext>
            </a:extLst>
          </p:cNvPr>
          <p:cNvPicPr>
            <a:picLocks noChangeAspect="1"/>
          </p:cNvPicPr>
          <p:nvPr/>
        </p:nvPicPr>
        <p:blipFill>
          <a:blip r:embed="rId4"/>
          <a:stretch>
            <a:fillRect/>
          </a:stretch>
        </p:blipFill>
        <p:spPr>
          <a:xfrm>
            <a:off x="2475155" y="2571750"/>
            <a:ext cx="1379499" cy="1044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751" y="0"/>
            <a:ext cx="14636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7119"/>
      </p:ext>
    </p:extLst>
  </p:cSld>
  <p:clrMapOvr>
    <a:masterClrMapping/>
  </p:clrMapOvr>
</p:sld>
</file>

<file path=ppt/theme/theme1.xml><?xml version="1.0" encoding="utf-8"?>
<a:theme xmlns:a="http://schemas.openxmlformats.org/drawingml/2006/main" name="Yellow Abstract Bussines">
  <a:themeElements>
    <a:clrScheme name="Custom 1">
      <a:dk1>
        <a:srgbClr val="2F3848"/>
      </a:dk1>
      <a:lt1>
        <a:srgbClr val="FFFFFF"/>
      </a:lt1>
      <a:dk2>
        <a:srgbClr val="6A717C"/>
      </a:dk2>
      <a:lt2>
        <a:srgbClr val="FFFFFF"/>
      </a:lt2>
      <a:accent1>
        <a:srgbClr val="00C5B9"/>
      </a:accent1>
      <a:accent2>
        <a:srgbClr val="6CF3CE"/>
      </a:accent2>
      <a:accent3>
        <a:srgbClr val="FED1CC"/>
      </a:accent3>
      <a:accent4>
        <a:srgbClr val="FD8E80"/>
      </a:accent4>
      <a:accent5>
        <a:srgbClr val="2F3848"/>
      </a:accent5>
      <a:accent6>
        <a:srgbClr val="6A717C"/>
      </a:accent6>
      <a:hlink>
        <a:srgbClr val="00C5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TotalTime>
  <Words>3204</Words>
  <Application>Microsoft Office PowerPoint</Application>
  <PresentationFormat>On-screen Show (16:9)</PresentationFormat>
  <Paragraphs>380</Paragraphs>
  <Slides>35</Slides>
  <Notes>28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Arial</vt:lpstr>
      <vt:lpstr>Arvo</vt:lpstr>
      <vt:lpstr>Quicksand Light</vt:lpstr>
      <vt:lpstr>Times New Roman</vt:lpstr>
      <vt:lpstr>Calibri</vt:lpstr>
      <vt:lpstr>Montserrat SemiBold</vt:lpstr>
      <vt:lpstr>Montserrat Light</vt:lpstr>
      <vt:lpstr>Montserrat ExtraBold</vt:lpstr>
      <vt:lpstr>Bodoni</vt:lpstr>
      <vt:lpstr>Cabin Regular</vt:lpstr>
      <vt:lpstr>Montserrat Black</vt:lpstr>
      <vt:lpstr>Cabin</vt:lpstr>
      <vt:lpstr>Stencil Std</vt:lpstr>
      <vt:lpstr>Montserrat</vt:lpstr>
      <vt:lpstr>Microsoft New Tai Lue</vt:lpstr>
      <vt:lpstr>Montserrat Medium</vt:lpstr>
      <vt:lpstr>Old Standard TT</vt:lpstr>
      <vt:lpstr>Yellow Abstract Bussines</vt:lpstr>
      <vt:lpstr>PowerPoint Presentation</vt:lpstr>
      <vt:lpstr>PowerPoint Presentation</vt:lpstr>
      <vt:lpstr>We are a pure Omani Company established in Muscat, Oman. in a co-operation with EPIS which Is a fast growing great sized company established in Cairo, Egypt. Providing:  - Operate, maintaine and install refining stations, pipe lines. - maintainance high pressure pump, valuve for oil and gas production. - Exploration, Drilling and production oil and gas. - Safety engineering and occupational health.   - Fire protection engineering, Inspection services. - Oil and Gas waste mangement. - Constructions. - Import &amp; Export.        </vt:lpstr>
      <vt:lpstr>-We providing mainly Nondestructive Testing Services (NDT), with Certified and qualified Inspectors, according to the requirements of different standards, as API, IPIA, LEEA, DROPS and IADC.</vt:lpstr>
      <vt:lpstr>PowerPoint Presentation</vt:lpstr>
      <vt:lpstr>What we do?</vt:lpstr>
      <vt:lpstr>PowerPoint Presentation</vt:lpstr>
      <vt:lpstr>Tubular Inspection Services</vt:lpstr>
      <vt:lpstr>خدمات فحص المواسير</vt:lpstr>
      <vt:lpstr>1- Inspection</vt:lpstr>
      <vt:lpstr>Welding inspection services </vt:lpstr>
      <vt:lpstr>خدمات فحص اللحام</vt:lpstr>
      <vt:lpstr>PowerPoint Presentation</vt:lpstr>
      <vt:lpstr>Electric inspection</vt:lpstr>
      <vt:lpstr>الفحص الكهربائي</vt:lpstr>
      <vt:lpstr>PowerPoint Presentation</vt:lpstr>
      <vt:lpstr>PowerPoint Presentation</vt:lpstr>
      <vt:lpstr>Pressure Testing </vt:lpstr>
      <vt:lpstr>Flow Line Construction  up to 6” Size</vt:lpstr>
      <vt:lpstr>Dropped Objects Survey </vt:lpstr>
      <vt:lpstr>مسح الأجسام المسقطة</vt:lpstr>
      <vt:lpstr>PowerPoint Presentation</vt:lpstr>
      <vt:lpstr>Cleaning Tanks &amp; Coatings and Test</vt:lpstr>
      <vt:lpstr>Full Rig Audit Surveys</vt:lpstr>
      <vt:lpstr>Scope of work </vt:lpstr>
      <vt:lpstr>EPIS Offers… </vt:lpstr>
      <vt:lpstr>Surveys</vt:lpstr>
      <vt:lpstr>Surveys</vt:lpstr>
      <vt:lpstr>Surveys</vt:lpstr>
      <vt:lpstr> Inspection </vt:lpstr>
      <vt:lpstr>Project management </vt:lpstr>
      <vt:lpstr>Pulling Unit EP-01  350 HP</vt:lpstr>
      <vt:lpstr>Technical Agreement for XJ350J workover rig </vt:lpstr>
      <vt:lpstr>Wire line and mud logger</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where your presentation begins</dc:title>
  <dc:creator>mediance09</dc:creator>
  <cp:lastModifiedBy>gio</cp:lastModifiedBy>
  <cp:revision>57</cp:revision>
  <dcterms:modified xsi:type="dcterms:W3CDTF">2021-10-02T11:42:50Z</dcterms:modified>
</cp:coreProperties>
</file>